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7"/>
  </p:notesMasterIdLst>
  <p:handoutMasterIdLst>
    <p:handoutMasterId r:id="rId18"/>
  </p:handoutMasterIdLst>
  <p:sldIdLst>
    <p:sldId id="375" r:id="rId2"/>
    <p:sldId id="427" r:id="rId3"/>
    <p:sldId id="410" r:id="rId4"/>
    <p:sldId id="417" r:id="rId5"/>
    <p:sldId id="428" r:id="rId6"/>
    <p:sldId id="384" r:id="rId7"/>
    <p:sldId id="409" r:id="rId8"/>
    <p:sldId id="259" r:id="rId9"/>
    <p:sldId id="261" r:id="rId10"/>
    <p:sldId id="420" r:id="rId11"/>
    <p:sldId id="421" r:id="rId12"/>
    <p:sldId id="273" r:id="rId13"/>
    <p:sldId id="429" r:id="rId14"/>
    <p:sldId id="430" r:id="rId15"/>
    <p:sldId id="40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6531" autoAdjust="0"/>
  </p:normalViewPr>
  <p:slideViewPr>
    <p:cSldViewPr snapToGrid="0" snapToObjects="1">
      <p:cViewPr varScale="1">
        <p:scale>
          <a:sx n="92" d="100"/>
          <a:sy n="92" d="100"/>
        </p:scale>
        <p:origin x="618" y="84"/>
      </p:cViewPr>
      <p:guideLst/>
    </p:cSldViewPr>
  </p:slideViewPr>
  <p:outlineViewPr>
    <p:cViewPr>
      <p:scale>
        <a:sx n="33" d="100"/>
        <a:sy n="33" d="100"/>
      </p:scale>
      <p:origin x="0" y="-446"/>
    </p:cViewPr>
  </p:outlineViewPr>
  <p:notesTextViewPr>
    <p:cViewPr>
      <p:scale>
        <a:sx n="1" d="1"/>
        <a:sy n="1" d="1"/>
      </p:scale>
      <p:origin x="0" y="0"/>
    </p:cViewPr>
  </p:notesTextViewPr>
  <p:notesViewPr>
    <p:cSldViewPr snapToGrid="0" snapToObjects="1">
      <p:cViewPr varScale="1">
        <p:scale>
          <a:sx n="87" d="100"/>
          <a:sy n="87" d="100"/>
        </p:scale>
        <p:origin x="269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6.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6" Type="http://schemas.openxmlformats.org/officeDocument/2006/relationships/image" Target="../media/image36.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5.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4.sv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5.png"/><Relationship Id="rId7"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1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45.svg"/><Relationship Id="rId4" Type="http://schemas.openxmlformats.org/officeDocument/2006/relationships/image" Target="../media/image36.svg"/><Relationship Id="rId9" Type="http://schemas.openxmlformats.org/officeDocument/2006/relationships/image" Target="../media/image4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6.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6" Type="http://schemas.openxmlformats.org/officeDocument/2006/relationships/image" Target="../media/image36.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5.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5.png"/><Relationship Id="rId7"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1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45.svg"/><Relationship Id="rId4" Type="http://schemas.openxmlformats.org/officeDocument/2006/relationships/image" Target="../media/image36.svg"/><Relationship Id="rId9"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613B8-8C70-413B-9B24-188E039239C2}" type="doc">
      <dgm:prSet loTypeId="urn:microsoft.com/office/officeart/2018/2/layout/IconLabelList" loCatId="icon" qsTypeId="urn:microsoft.com/office/officeart/2005/8/quickstyle/simple1" qsCatId="simple" csTypeId="urn:microsoft.com/office/officeart/2005/8/colors/accent4_2" csCatId="accent4" phldr="1"/>
      <dgm:spPr/>
      <dgm:t>
        <a:bodyPr/>
        <a:lstStyle/>
        <a:p>
          <a:endParaRPr lang="en-US"/>
        </a:p>
      </dgm:t>
    </dgm:pt>
    <dgm:pt modelId="{0BBC24F8-811E-45DD-966D-B822ED9836F6}">
      <dgm:prSet/>
      <dgm:spPr/>
      <dgm:t>
        <a:bodyPr/>
        <a:lstStyle/>
        <a:p>
          <a:pPr>
            <a:lnSpc>
              <a:spcPct val="100000"/>
            </a:lnSpc>
          </a:pPr>
          <a:r>
            <a:rPr lang="en-US" dirty="0"/>
            <a:t>Housing Rehabilitation</a:t>
          </a:r>
        </a:p>
      </dgm:t>
    </dgm:pt>
    <dgm:pt modelId="{221A9CE8-2C76-4C65-A9ED-7BEA8A22835D}" type="parTrans" cxnId="{1294FD89-0B06-418D-8631-832BD8FE6EBF}">
      <dgm:prSet/>
      <dgm:spPr/>
      <dgm:t>
        <a:bodyPr/>
        <a:lstStyle/>
        <a:p>
          <a:endParaRPr lang="en-US"/>
        </a:p>
      </dgm:t>
    </dgm:pt>
    <dgm:pt modelId="{67D52767-6FB1-42B9-BCB7-8AE8AF550F47}" type="sibTrans" cxnId="{1294FD89-0B06-418D-8631-832BD8FE6EBF}">
      <dgm:prSet/>
      <dgm:spPr/>
      <dgm:t>
        <a:bodyPr/>
        <a:lstStyle/>
        <a:p>
          <a:endParaRPr lang="en-US"/>
        </a:p>
      </dgm:t>
    </dgm:pt>
    <dgm:pt modelId="{A50D0C62-FF3C-49D4-88AA-0BF0E8C4B840}">
      <dgm:prSet/>
      <dgm:spPr/>
      <dgm:t>
        <a:bodyPr/>
        <a:lstStyle/>
        <a:p>
          <a:pPr>
            <a:lnSpc>
              <a:spcPct val="100000"/>
            </a:lnSpc>
          </a:pPr>
          <a:r>
            <a:rPr lang="en-US" dirty="0"/>
            <a:t>Homeownership Assistance</a:t>
          </a:r>
        </a:p>
      </dgm:t>
    </dgm:pt>
    <dgm:pt modelId="{6E7A034A-3F11-4408-A15F-7EC7FB2706B6}" type="parTrans" cxnId="{C6A9E367-DE72-4FEC-B57F-6103649144A4}">
      <dgm:prSet/>
      <dgm:spPr/>
      <dgm:t>
        <a:bodyPr/>
        <a:lstStyle/>
        <a:p>
          <a:endParaRPr lang="en-US"/>
        </a:p>
      </dgm:t>
    </dgm:pt>
    <dgm:pt modelId="{83EFAFFB-B455-4B03-B5D4-971B162E189B}" type="sibTrans" cxnId="{C6A9E367-DE72-4FEC-B57F-6103649144A4}">
      <dgm:prSet/>
      <dgm:spPr/>
      <dgm:t>
        <a:bodyPr/>
        <a:lstStyle/>
        <a:p>
          <a:endParaRPr lang="en-US"/>
        </a:p>
      </dgm:t>
    </dgm:pt>
    <dgm:pt modelId="{6CCBEACF-6B09-49FD-B43E-02C174761C0B}">
      <dgm:prSet/>
      <dgm:spPr/>
      <dgm:t>
        <a:bodyPr/>
        <a:lstStyle/>
        <a:p>
          <a:pPr>
            <a:lnSpc>
              <a:spcPct val="100000"/>
            </a:lnSpc>
          </a:pPr>
          <a:r>
            <a:rPr lang="en-US" dirty="0"/>
            <a:t>Public Facilities and Improvements</a:t>
          </a:r>
        </a:p>
      </dgm:t>
    </dgm:pt>
    <dgm:pt modelId="{CBA53E67-7924-4827-B782-5CCA2C3AB522}" type="parTrans" cxnId="{3F891166-7F31-406F-95DB-B54B1C5C139A}">
      <dgm:prSet/>
      <dgm:spPr/>
      <dgm:t>
        <a:bodyPr/>
        <a:lstStyle/>
        <a:p>
          <a:endParaRPr lang="en-US"/>
        </a:p>
      </dgm:t>
    </dgm:pt>
    <dgm:pt modelId="{A7A27356-17FD-4B45-8922-3F3D2236BCD4}" type="sibTrans" cxnId="{3F891166-7F31-406F-95DB-B54B1C5C139A}">
      <dgm:prSet/>
      <dgm:spPr/>
      <dgm:t>
        <a:bodyPr/>
        <a:lstStyle/>
        <a:p>
          <a:endParaRPr lang="en-US"/>
        </a:p>
      </dgm:t>
    </dgm:pt>
    <dgm:pt modelId="{B0A35AA9-8E53-4031-ABA2-39818D4349FE}">
      <dgm:prSet/>
      <dgm:spPr/>
      <dgm:t>
        <a:bodyPr/>
        <a:lstStyle/>
        <a:p>
          <a:pPr>
            <a:lnSpc>
              <a:spcPct val="100000"/>
            </a:lnSpc>
          </a:pPr>
          <a:r>
            <a:rPr lang="en-US" dirty="0"/>
            <a:t>Blight Removal Demolition/Site Preparation</a:t>
          </a:r>
        </a:p>
      </dgm:t>
    </dgm:pt>
    <dgm:pt modelId="{19DB4385-6DBE-4503-8866-17B9A2AFB4DC}" type="parTrans" cxnId="{D29E9B14-8751-41DC-9D50-E6E5A0AC006B}">
      <dgm:prSet/>
      <dgm:spPr/>
      <dgm:t>
        <a:bodyPr/>
        <a:lstStyle/>
        <a:p>
          <a:endParaRPr lang="en-US"/>
        </a:p>
      </dgm:t>
    </dgm:pt>
    <dgm:pt modelId="{2C68B787-6C58-4F1C-9B5B-8FEE4EA95861}" type="sibTrans" cxnId="{D29E9B14-8751-41DC-9D50-E6E5A0AC006B}">
      <dgm:prSet/>
      <dgm:spPr/>
      <dgm:t>
        <a:bodyPr/>
        <a:lstStyle/>
        <a:p>
          <a:endParaRPr lang="en-US"/>
        </a:p>
      </dgm:t>
    </dgm:pt>
    <dgm:pt modelId="{C182C4EE-F205-4575-8DC1-5DDA12CB8551}">
      <dgm:prSet/>
      <dgm:spPr/>
      <dgm:t>
        <a:bodyPr/>
        <a:lstStyle/>
        <a:p>
          <a:pPr>
            <a:lnSpc>
              <a:spcPct val="100000"/>
            </a:lnSpc>
          </a:pPr>
          <a:r>
            <a:rPr lang="en-US" dirty="0"/>
            <a:t>Code Enforcement</a:t>
          </a:r>
        </a:p>
      </dgm:t>
    </dgm:pt>
    <dgm:pt modelId="{3D7FAF07-A0D0-42A6-88C6-31E820B11BCB}" type="parTrans" cxnId="{945536F5-BA1E-48AB-B449-8D50D6555C41}">
      <dgm:prSet/>
      <dgm:spPr/>
      <dgm:t>
        <a:bodyPr/>
        <a:lstStyle/>
        <a:p>
          <a:endParaRPr lang="en-US"/>
        </a:p>
      </dgm:t>
    </dgm:pt>
    <dgm:pt modelId="{AC6721D4-51D9-4E80-AB4D-F720C969DA70}" type="sibTrans" cxnId="{945536F5-BA1E-48AB-B449-8D50D6555C41}">
      <dgm:prSet/>
      <dgm:spPr/>
      <dgm:t>
        <a:bodyPr/>
        <a:lstStyle/>
        <a:p>
          <a:endParaRPr lang="en-US"/>
        </a:p>
      </dgm:t>
    </dgm:pt>
    <dgm:pt modelId="{A0896D61-B038-4EBF-9A34-6DA6EADA5E4F}">
      <dgm:prSet/>
      <dgm:spPr/>
      <dgm:t>
        <a:bodyPr/>
        <a:lstStyle/>
        <a:p>
          <a:pPr>
            <a:lnSpc>
              <a:spcPct val="100000"/>
            </a:lnSpc>
          </a:pPr>
          <a:r>
            <a:rPr lang="en-US" dirty="0"/>
            <a:t>Economic Development</a:t>
          </a:r>
        </a:p>
      </dgm:t>
    </dgm:pt>
    <dgm:pt modelId="{F6063C17-A575-4145-BD43-4C937A9F8CDD}" type="parTrans" cxnId="{90A9602C-5D61-4880-B831-B8B0A1B57EF0}">
      <dgm:prSet/>
      <dgm:spPr/>
      <dgm:t>
        <a:bodyPr/>
        <a:lstStyle/>
        <a:p>
          <a:endParaRPr lang="en-US"/>
        </a:p>
      </dgm:t>
    </dgm:pt>
    <dgm:pt modelId="{7489B623-1637-43C4-A453-0C0A9546F5B0}" type="sibTrans" cxnId="{90A9602C-5D61-4880-B831-B8B0A1B57EF0}">
      <dgm:prSet/>
      <dgm:spPr/>
      <dgm:t>
        <a:bodyPr/>
        <a:lstStyle/>
        <a:p>
          <a:endParaRPr lang="en-US"/>
        </a:p>
      </dgm:t>
    </dgm:pt>
    <dgm:pt modelId="{F17B1026-CDA9-4722-B2A8-936CB98E0442}">
      <dgm:prSet/>
      <dgm:spPr/>
      <dgm:t>
        <a:bodyPr/>
        <a:lstStyle/>
        <a:p>
          <a:pPr>
            <a:lnSpc>
              <a:spcPct val="100000"/>
            </a:lnSpc>
          </a:pPr>
          <a:r>
            <a:rPr lang="en-US" dirty="0"/>
            <a:t>Acquisition / Disposition of Real Property</a:t>
          </a:r>
        </a:p>
      </dgm:t>
    </dgm:pt>
    <dgm:pt modelId="{C8E454EA-F009-4DC5-B573-38BFF1F0A467}" type="parTrans" cxnId="{48143F9A-76B2-48F7-A2D6-D513D2A02DB0}">
      <dgm:prSet/>
      <dgm:spPr/>
      <dgm:t>
        <a:bodyPr/>
        <a:lstStyle/>
        <a:p>
          <a:endParaRPr lang="en-US"/>
        </a:p>
      </dgm:t>
    </dgm:pt>
    <dgm:pt modelId="{D2C1D928-5927-4881-8B0F-8A79BCFB1DF6}" type="sibTrans" cxnId="{48143F9A-76B2-48F7-A2D6-D513D2A02DB0}">
      <dgm:prSet/>
      <dgm:spPr/>
      <dgm:t>
        <a:bodyPr/>
        <a:lstStyle/>
        <a:p>
          <a:endParaRPr lang="en-US"/>
        </a:p>
      </dgm:t>
    </dgm:pt>
    <dgm:pt modelId="{122ACBE6-7FF2-4F81-8E83-3184D599712F}">
      <dgm:prSet/>
      <dgm:spPr/>
      <dgm:t>
        <a:bodyPr/>
        <a:lstStyle/>
        <a:p>
          <a:pPr>
            <a:lnSpc>
              <a:spcPct val="100000"/>
            </a:lnSpc>
          </a:pPr>
          <a:r>
            <a:rPr lang="en-US" dirty="0"/>
            <a:t>Public Services</a:t>
          </a:r>
        </a:p>
      </dgm:t>
    </dgm:pt>
    <dgm:pt modelId="{E61FE8ED-8B74-4597-8C96-27A3D793B893}" type="parTrans" cxnId="{FFDE975D-DFBE-4DC6-AD37-7E805E6FDA95}">
      <dgm:prSet/>
      <dgm:spPr/>
      <dgm:t>
        <a:bodyPr/>
        <a:lstStyle/>
        <a:p>
          <a:endParaRPr lang="en-US"/>
        </a:p>
      </dgm:t>
    </dgm:pt>
    <dgm:pt modelId="{0F6117CF-751F-4D13-89CB-B251AC2B18D9}" type="sibTrans" cxnId="{FFDE975D-DFBE-4DC6-AD37-7E805E6FDA95}">
      <dgm:prSet/>
      <dgm:spPr/>
      <dgm:t>
        <a:bodyPr/>
        <a:lstStyle/>
        <a:p>
          <a:endParaRPr lang="en-US"/>
        </a:p>
      </dgm:t>
    </dgm:pt>
    <dgm:pt modelId="{6E3EFD88-6CEE-4889-AB51-9D2766A9A1FE}" type="pres">
      <dgm:prSet presAssocID="{F4C613B8-8C70-413B-9B24-188E039239C2}" presName="root" presStyleCnt="0">
        <dgm:presLayoutVars>
          <dgm:dir/>
          <dgm:resizeHandles val="exact"/>
        </dgm:presLayoutVars>
      </dgm:prSet>
      <dgm:spPr/>
    </dgm:pt>
    <dgm:pt modelId="{76D55F28-1310-4318-AB84-C53DAD561070}" type="pres">
      <dgm:prSet presAssocID="{0BBC24F8-811E-45DD-966D-B822ED9836F6}" presName="compNode" presStyleCnt="0"/>
      <dgm:spPr/>
    </dgm:pt>
    <dgm:pt modelId="{85027A46-7D7A-4D6B-B705-80A31C6E8AE2}" type="pres">
      <dgm:prSet presAssocID="{0BBC24F8-811E-45DD-966D-B822ED9836F6}"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ome"/>
        </a:ext>
      </dgm:extLst>
    </dgm:pt>
    <dgm:pt modelId="{FA1DB88D-BC5D-46BE-BA55-4C907E0D1866}" type="pres">
      <dgm:prSet presAssocID="{0BBC24F8-811E-45DD-966D-B822ED9836F6}" presName="spaceRect" presStyleCnt="0"/>
      <dgm:spPr/>
    </dgm:pt>
    <dgm:pt modelId="{8CCB88EE-8991-4E55-B708-2D7F08E76CE1}" type="pres">
      <dgm:prSet presAssocID="{0BBC24F8-811E-45DD-966D-B822ED9836F6}" presName="textRect" presStyleLbl="revTx" presStyleIdx="0" presStyleCnt="8">
        <dgm:presLayoutVars>
          <dgm:chMax val="1"/>
          <dgm:chPref val="1"/>
        </dgm:presLayoutVars>
      </dgm:prSet>
      <dgm:spPr/>
    </dgm:pt>
    <dgm:pt modelId="{E91B28E1-EF87-44EF-939B-C491CE2BC719}" type="pres">
      <dgm:prSet presAssocID="{67D52767-6FB1-42B9-BCB7-8AE8AF550F47}" presName="sibTrans" presStyleCnt="0"/>
      <dgm:spPr/>
    </dgm:pt>
    <dgm:pt modelId="{6EAF1DB7-8135-4046-AF3C-A09E7B502A4E}" type="pres">
      <dgm:prSet presAssocID="{A50D0C62-FF3C-49D4-88AA-0BF0E8C4B840}" presName="compNode" presStyleCnt="0"/>
      <dgm:spPr/>
    </dgm:pt>
    <dgm:pt modelId="{CD7552BA-B523-4E23-986A-2BB9265E142B}" type="pres">
      <dgm:prSet presAssocID="{A50D0C62-FF3C-49D4-88AA-0BF0E8C4B840}"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Key"/>
        </a:ext>
      </dgm:extLst>
    </dgm:pt>
    <dgm:pt modelId="{13401F6F-B4F0-4115-A57E-DFBCA3E20CC5}" type="pres">
      <dgm:prSet presAssocID="{A50D0C62-FF3C-49D4-88AA-0BF0E8C4B840}" presName="spaceRect" presStyleCnt="0"/>
      <dgm:spPr/>
    </dgm:pt>
    <dgm:pt modelId="{DF5FDCFC-86E0-4750-9D09-5B0ECCC03107}" type="pres">
      <dgm:prSet presAssocID="{A50D0C62-FF3C-49D4-88AA-0BF0E8C4B840}" presName="textRect" presStyleLbl="revTx" presStyleIdx="1" presStyleCnt="8">
        <dgm:presLayoutVars>
          <dgm:chMax val="1"/>
          <dgm:chPref val="1"/>
        </dgm:presLayoutVars>
      </dgm:prSet>
      <dgm:spPr/>
    </dgm:pt>
    <dgm:pt modelId="{86950025-2050-48DB-9C25-AAA5354007E3}" type="pres">
      <dgm:prSet presAssocID="{83EFAFFB-B455-4B03-B5D4-971B162E189B}" presName="sibTrans" presStyleCnt="0"/>
      <dgm:spPr/>
    </dgm:pt>
    <dgm:pt modelId="{8B60A5E1-5C00-430C-9557-781F74E1A21A}" type="pres">
      <dgm:prSet presAssocID="{6CCBEACF-6B09-49FD-B43E-02C174761C0B}" presName="compNode" presStyleCnt="0"/>
      <dgm:spPr/>
    </dgm:pt>
    <dgm:pt modelId="{A5AEC0EA-78F6-4865-AA46-56B0285DE850}" type="pres">
      <dgm:prSet presAssocID="{6CCBEACF-6B09-49FD-B43E-02C174761C0B}" presName="iconRect" presStyleLbl="node1" presStyleIdx="2" presStyleCnt="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lectrician"/>
        </a:ext>
      </dgm:extLst>
    </dgm:pt>
    <dgm:pt modelId="{61C53CB8-295F-4287-B2D8-122A59B1D0D8}" type="pres">
      <dgm:prSet presAssocID="{6CCBEACF-6B09-49FD-B43E-02C174761C0B}" presName="spaceRect" presStyleCnt="0"/>
      <dgm:spPr/>
    </dgm:pt>
    <dgm:pt modelId="{D65E1C33-9C54-4BEB-A94E-B4BAD7D05B7D}" type="pres">
      <dgm:prSet presAssocID="{6CCBEACF-6B09-49FD-B43E-02C174761C0B}" presName="textRect" presStyleLbl="revTx" presStyleIdx="2" presStyleCnt="8">
        <dgm:presLayoutVars>
          <dgm:chMax val="1"/>
          <dgm:chPref val="1"/>
        </dgm:presLayoutVars>
      </dgm:prSet>
      <dgm:spPr/>
    </dgm:pt>
    <dgm:pt modelId="{A70561BD-6852-4F60-9F0D-D749752A42E5}" type="pres">
      <dgm:prSet presAssocID="{A7A27356-17FD-4B45-8922-3F3D2236BCD4}" presName="sibTrans" presStyleCnt="0"/>
      <dgm:spPr/>
    </dgm:pt>
    <dgm:pt modelId="{89471F8A-62C6-4331-AB2B-FBBCF97DBD38}" type="pres">
      <dgm:prSet presAssocID="{B0A35AA9-8E53-4031-ABA2-39818D4349FE}" presName="compNode" presStyleCnt="0"/>
      <dgm:spPr/>
    </dgm:pt>
    <dgm:pt modelId="{599217BC-6562-47C4-A11A-EA4D8E5A219F}" type="pres">
      <dgm:prSet presAssocID="{B0A35AA9-8E53-4031-ABA2-39818D4349FE}"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ools"/>
        </a:ext>
      </dgm:extLst>
    </dgm:pt>
    <dgm:pt modelId="{A28C446A-55F2-4749-90D3-4D20C209C0F5}" type="pres">
      <dgm:prSet presAssocID="{B0A35AA9-8E53-4031-ABA2-39818D4349FE}" presName="spaceRect" presStyleCnt="0"/>
      <dgm:spPr/>
    </dgm:pt>
    <dgm:pt modelId="{81899389-FD3D-453D-9768-15FF644ABD3A}" type="pres">
      <dgm:prSet presAssocID="{B0A35AA9-8E53-4031-ABA2-39818D4349FE}" presName="textRect" presStyleLbl="revTx" presStyleIdx="3" presStyleCnt="8">
        <dgm:presLayoutVars>
          <dgm:chMax val="1"/>
          <dgm:chPref val="1"/>
        </dgm:presLayoutVars>
      </dgm:prSet>
      <dgm:spPr/>
    </dgm:pt>
    <dgm:pt modelId="{258D7F6F-4AB3-4FE0-ACDD-1A7C50985751}" type="pres">
      <dgm:prSet presAssocID="{2C68B787-6C58-4F1C-9B5B-8FEE4EA95861}" presName="sibTrans" presStyleCnt="0"/>
      <dgm:spPr/>
    </dgm:pt>
    <dgm:pt modelId="{D1060EAA-06A5-48DE-BD04-CE5F29150340}" type="pres">
      <dgm:prSet presAssocID="{C182C4EE-F205-4575-8DC1-5DDA12CB8551}" presName="compNode" presStyleCnt="0"/>
      <dgm:spPr/>
    </dgm:pt>
    <dgm:pt modelId="{F9B1DFAF-77F5-46DC-8E60-DB72A4B2CABB}" type="pres">
      <dgm:prSet presAssocID="{C182C4EE-F205-4575-8DC1-5DDA12CB8551}"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onstruction worker"/>
        </a:ext>
      </dgm:extLst>
    </dgm:pt>
    <dgm:pt modelId="{20E148B3-A7AB-4F29-8437-E19E53D4E0DB}" type="pres">
      <dgm:prSet presAssocID="{C182C4EE-F205-4575-8DC1-5DDA12CB8551}" presName="spaceRect" presStyleCnt="0"/>
      <dgm:spPr/>
    </dgm:pt>
    <dgm:pt modelId="{0DCB3739-5AF6-4E73-84C7-391EF39D037A}" type="pres">
      <dgm:prSet presAssocID="{C182C4EE-F205-4575-8DC1-5DDA12CB8551}" presName="textRect" presStyleLbl="revTx" presStyleIdx="4" presStyleCnt="8">
        <dgm:presLayoutVars>
          <dgm:chMax val="1"/>
          <dgm:chPref val="1"/>
        </dgm:presLayoutVars>
      </dgm:prSet>
      <dgm:spPr/>
    </dgm:pt>
    <dgm:pt modelId="{DC87DB5E-9627-452F-B927-565CECDB997F}" type="pres">
      <dgm:prSet presAssocID="{AC6721D4-51D9-4E80-AB4D-F720C969DA70}" presName="sibTrans" presStyleCnt="0"/>
      <dgm:spPr/>
    </dgm:pt>
    <dgm:pt modelId="{BF84D92E-4910-4680-B5C9-1F7197571EFB}" type="pres">
      <dgm:prSet presAssocID="{A0896D61-B038-4EBF-9A34-6DA6EADA5E4F}" presName="compNode" presStyleCnt="0"/>
      <dgm:spPr/>
    </dgm:pt>
    <dgm:pt modelId="{C5B42EDA-F122-4EE8-9735-5A4AD1728AB1}" type="pres">
      <dgm:prSet presAssocID="{A0896D61-B038-4EBF-9A34-6DA6EADA5E4F}"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Financial"/>
        </a:ext>
      </dgm:extLst>
    </dgm:pt>
    <dgm:pt modelId="{13D041CC-3B00-475E-A118-D6D7902DB7D1}" type="pres">
      <dgm:prSet presAssocID="{A0896D61-B038-4EBF-9A34-6DA6EADA5E4F}" presName="spaceRect" presStyleCnt="0"/>
      <dgm:spPr/>
    </dgm:pt>
    <dgm:pt modelId="{5A67361C-D3AF-4A5B-A3B6-B10A4E46DD07}" type="pres">
      <dgm:prSet presAssocID="{A0896D61-B038-4EBF-9A34-6DA6EADA5E4F}" presName="textRect" presStyleLbl="revTx" presStyleIdx="5" presStyleCnt="8">
        <dgm:presLayoutVars>
          <dgm:chMax val="1"/>
          <dgm:chPref val="1"/>
        </dgm:presLayoutVars>
      </dgm:prSet>
      <dgm:spPr/>
    </dgm:pt>
    <dgm:pt modelId="{EBA72136-92BD-4FC3-B73D-9E12A0158B3C}" type="pres">
      <dgm:prSet presAssocID="{7489B623-1637-43C4-A453-0C0A9546F5B0}" presName="sibTrans" presStyleCnt="0"/>
      <dgm:spPr/>
    </dgm:pt>
    <dgm:pt modelId="{5A7969FF-1FF8-4A7D-9733-5341E586B135}" type="pres">
      <dgm:prSet presAssocID="{F17B1026-CDA9-4722-B2A8-936CB98E0442}" presName="compNode" presStyleCnt="0"/>
      <dgm:spPr/>
    </dgm:pt>
    <dgm:pt modelId="{04D03EBF-D843-4BE5-8FAC-921FC028CBC2}" type="pres">
      <dgm:prSet presAssocID="{F17B1026-CDA9-4722-B2A8-936CB98E0442}" presName="iconRect" presStyleLbl="node1" presStyleIdx="6" presStyleCnt="8"/>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City"/>
        </a:ext>
      </dgm:extLst>
    </dgm:pt>
    <dgm:pt modelId="{B02D04BE-BA1F-47A5-B4BC-504F6EEAE0CE}" type="pres">
      <dgm:prSet presAssocID="{F17B1026-CDA9-4722-B2A8-936CB98E0442}" presName="spaceRect" presStyleCnt="0"/>
      <dgm:spPr/>
    </dgm:pt>
    <dgm:pt modelId="{6EE74FB4-BFB2-4C17-9C78-94C778C14CFC}" type="pres">
      <dgm:prSet presAssocID="{F17B1026-CDA9-4722-B2A8-936CB98E0442}" presName="textRect" presStyleLbl="revTx" presStyleIdx="6" presStyleCnt="8">
        <dgm:presLayoutVars>
          <dgm:chMax val="1"/>
          <dgm:chPref val="1"/>
        </dgm:presLayoutVars>
      </dgm:prSet>
      <dgm:spPr/>
    </dgm:pt>
    <dgm:pt modelId="{2BB413D0-75F2-46B3-900B-799A8B5EAF81}" type="pres">
      <dgm:prSet presAssocID="{D2C1D928-5927-4881-8B0F-8A79BCFB1DF6}" presName="sibTrans" presStyleCnt="0"/>
      <dgm:spPr/>
    </dgm:pt>
    <dgm:pt modelId="{75E52C57-1043-45C1-94F0-71BCD8AAFF05}" type="pres">
      <dgm:prSet presAssocID="{122ACBE6-7FF2-4F81-8E83-3184D599712F}" presName="compNode" presStyleCnt="0"/>
      <dgm:spPr/>
    </dgm:pt>
    <dgm:pt modelId="{97B17D4E-2394-43F0-9520-4FB1A0A4611E}" type="pres">
      <dgm:prSet presAssocID="{122ACBE6-7FF2-4F81-8E83-3184D599712F}"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Park scene"/>
        </a:ext>
      </dgm:extLst>
    </dgm:pt>
    <dgm:pt modelId="{BAE686AD-18F5-44C9-9127-3C969AF957BE}" type="pres">
      <dgm:prSet presAssocID="{122ACBE6-7FF2-4F81-8E83-3184D599712F}" presName="spaceRect" presStyleCnt="0"/>
      <dgm:spPr/>
    </dgm:pt>
    <dgm:pt modelId="{356134B0-618B-499A-8D7D-C2B06C72335F}" type="pres">
      <dgm:prSet presAssocID="{122ACBE6-7FF2-4F81-8E83-3184D599712F}" presName="textRect" presStyleLbl="revTx" presStyleIdx="7" presStyleCnt="8">
        <dgm:presLayoutVars>
          <dgm:chMax val="1"/>
          <dgm:chPref val="1"/>
        </dgm:presLayoutVars>
      </dgm:prSet>
      <dgm:spPr/>
    </dgm:pt>
  </dgm:ptLst>
  <dgm:cxnLst>
    <dgm:cxn modelId="{34372C11-C5FF-4B9C-BF9A-9D636A8B35ED}" type="presOf" srcId="{F17B1026-CDA9-4722-B2A8-936CB98E0442}" destId="{6EE74FB4-BFB2-4C17-9C78-94C778C14CFC}" srcOrd="0" destOrd="0" presId="urn:microsoft.com/office/officeart/2018/2/layout/IconLabelList"/>
    <dgm:cxn modelId="{D29E9B14-8751-41DC-9D50-E6E5A0AC006B}" srcId="{F4C613B8-8C70-413B-9B24-188E039239C2}" destId="{B0A35AA9-8E53-4031-ABA2-39818D4349FE}" srcOrd="3" destOrd="0" parTransId="{19DB4385-6DBE-4503-8866-17B9A2AFB4DC}" sibTransId="{2C68B787-6C58-4F1C-9B5B-8FEE4EA95861}"/>
    <dgm:cxn modelId="{08488A19-FF2D-4078-8150-B6D09F23CFB3}" type="presOf" srcId="{0BBC24F8-811E-45DD-966D-B822ED9836F6}" destId="{8CCB88EE-8991-4E55-B708-2D7F08E76CE1}" srcOrd="0" destOrd="0" presId="urn:microsoft.com/office/officeart/2018/2/layout/IconLabelList"/>
    <dgm:cxn modelId="{90A9602C-5D61-4880-B831-B8B0A1B57EF0}" srcId="{F4C613B8-8C70-413B-9B24-188E039239C2}" destId="{A0896D61-B038-4EBF-9A34-6DA6EADA5E4F}" srcOrd="5" destOrd="0" parTransId="{F6063C17-A575-4145-BD43-4C937A9F8CDD}" sibTransId="{7489B623-1637-43C4-A453-0C0A9546F5B0}"/>
    <dgm:cxn modelId="{FFDE975D-DFBE-4DC6-AD37-7E805E6FDA95}" srcId="{F4C613B8-8C70-413B-9B24-188E039239C2}" destId="{122ACBE6-7FF2-4F81-8E83-3184D599712F}" srcOrd="7" destOrd="0" parTransId="{E61FE8ED-8B74-4597-8C96-27A3D793B893}" sibTransId="{0F6117CF-751F-4D13-89CB-B251AC2B18D9}"/>
    <dgm:cxn modelId="{B972A760-DD70-4F99-8AC5-D2B1CDB5FAE4}" type="presOf" srcId="{C182C4EE-F205-4575-8DC1-5DDA12CB8551}" destId="{0DCB3739-5AF6-4E73-84C7-391EF39D037A}" srcOrd="0" destOrd="0" presId="urn:microsoft.com/office/officeart/2018/2/layout/IconLabelList"/>
    <dgm:cxn modelId="{3F891166-7F31-406F-95DB-B54B1C5C139A}" srcId="{F4C613B8-8C70-413B-9B24-188E039239C2}" destId="{6CCBEACF-6B09-49FD-B43E-02C174761C0B}" srcOrd="2" destOrd="0" parTransId="{CBA53E67-7924-4827-B782-5CCA2C3AB522}" sibTransId="{A7A27356-17FD-4B45-8922-3F3D2236BCD4}"/>
    <dgm:cxn modelId="{C6A9E367-DE72-4FEC-B57F-6103649144A4}" srcId="{F4C613B8-8C70-413B-9B24-188E039239C2}" destId="{A50D0C62-FF3C-49D4-88AA-0BF0E8C4B840}" srcOrd="1" destOrd="0" parTransId="{6E7A034A-3F11-4408-A15F-7EC7FB2706B6}" sibTransId="{83EFAFFB-B455-4B03-B5D4-971B162E189B}"/>
    <dgm:cxn modelId="{5797384D-9BAD-4E36-88D8-FCCF4F8DE465}" type="presOf" srcId="{F4C613B8-8C70-413B-9B24-188E039239C2}" destId="{6E3EFD88-6CEE-4889-AB51-9D2766A9A1FE}" srcOrd="0" destOrd="0" presId="urn:microsoft.com/office/officeart/2018/2/layout/IconLabelList"/>
    <dgm:cxn modelId="{F9F09B55-99FD-4EE6-882B-F48554136F84}" type="presOf" srcId="{A50D0C62-FF3C-49D4-88AA-0BF0E8C4B840}" destId="{DF5FDCFC-86E0-4750-9D09-5B0ECCC03107}" srcOrd="0" destOrd="0" presId="urn:microsoft.com/office/officeart/2018/2/layout/IconLabelList"/>
    <dgm:cxn modelId="{B8FCC07B-17BB-48BA-8CE5-E2095A0BB7D8}" type="presOf" srcId="{122ACBE6-7FF2-4F81-8E83-3184D599712F}" destId="{356134B0-618B-499A-8D7D-C2B06C72335F}" srcOrd="0" destOrd="0" presId="urn:microsoft.com/office/officeart/2018/2/layout/IconLabelList"/>
    <dgm:cxn modelId="{1294FD89-0B06-418D-8631-832BD8FE6EBF}" srcId="{F4C613B8-8C70-413B-9B24-188E039239C2}" destId="{0BBC24F8-811E-45DD-966D-B822ED9836F6}" srcOrd="0" destOrd="0" parTransId="{221A9CE8-2C76-4C65-A9ED-7BEA8A22835D}" sibTransId="{67D52767-6FB1-42B9-BCB7-8AE8AF550F47}"/>
    <dgm:cxn modelId="{48143F9A-76B2-48F7-A2D6-D513D2A02DB0}" srcId="{F4C613B8-8C70-413B-9B24-188E039239C2}" destId="{F17B1026-CDA9-4722-B2A8-936CB98E0442}" srcOrd="6" destOrd="0" parTransId="{C8E454EA-F009-4DC5-B573-38BFF1F0A467}" sibTransId="{D2C1D928-5927-4881-8B0F-8A79BCFB1DF6}"/>
    <dgm:cxn modelId="{458F4A9D-04A5-4FD7-9443-B7C230B3DE95}" type="presOf" srcId="{6CCBEACF-6B09-49FD-B43E-02C174761C0B}" destId="{D65E1C33-9C54-4BEB-A94E-B4BAD7D05B7D}" srcOrd="0" destOrd="0" presId="urn:microsoft.com/office/officeart/2018/2/layout/IconLabelList"/>
    <dgm:cxn modelId="{F97AE6AE-3B49-421E-A13E-B62164909AD6}" type="presOf" srcId="{B0A35AA9-8E53-4031-ABA2-39818D4349FE}" destId="{81899389-FD3D-453D-9768-15FF644ABD3A}" srcOrd="0" destOrd="0" presId="urn:microsoft.com/office/officeart/2018/2/layout/IconLabelList"/>
    <dgm:cxn modelId="{36CEEAC5-DB24-4646-B35A-3962D8CFCB28}" type="presOf" srcId="{A0896D61-B038-4EBF-9A34-6DA6EADA5E4F}" destId="{5A67361C-D3AF-4A5B-A3B6-B10A4E46DD07}" srcOrd="0" destOrd="0" presId="urn:microsoft.com/office/officeart/2018/2/layout/IconLabelList"/>
    <dgm:cxn modelId="{945536F5-BA1E-48AB-B449-8D50D6555C41}" srcId="{F4C613B8-8C70-413B-9B24-188E039239C2}" destId="{C182C4EE-F205-4575-8DC1-5DDA12CB8551}" srcOrd="4" destOrd="0" parTransId="{3D7FAF07-A0D0-42A6-88C6-31E820B11BCB}" sibTransId="{AC6721D4-51D9-4E80-AB4D-F720C969DA70}"/>
    <dgm:cxn modelId="{BC24BCC0-70CA-40D3-B737-B14487A46856}" type="presParOf" srcId="{6E3EFD88-6CEE-4889-AB51-9D2766A9A1FE}" destId="{76D55F28-1310-4318-AB84-C53DAD561070}" srcOrd="0" destOrd="0" presId="urn:microsoft.com/office/officeart/2018/2/layout/IconLabelList"/>
    <dgm:cxn modelId="{10AE5E02-22B4-47C4-B514-20335DC1EB89}" type="presParOf" srcId="{76D55F28-1310-4318-AB84-C53DAD561070}" destId="{85027A46-7D7A-4D6B-B705-80A31C6E8AE2}" srcOrd="0" destOrd="0" presId="urn:microsoft.com/office/officeart/2018/2/layout/IconLabelList"/>
    <dgm:cxn modelId="{BC0C5C87-E953-4B96-97CE-1C39821D360D}" type="presParOf" srcId="{76D55F28-1310-4318-AB84-C53DAD561070}" destId="{FA1DB88D-BC5D-46BE-BA55-4C907E0D1866}" srcOrd="1" destOrd="0" presId="urn:microsoft.com/office/officeart/2018/2/layout/IconLabelList"/>
    <dgm:cxn modelId="{35C70033-5C3B-4BDC-AFF1-F56F5CA2F71C}" type="presParOf" srcId="{76D55F28-1310-4318-AB84-C53DAD561070}" destId="{8CCB88EE-8991-4E55-B708-2D7F08E76CE1}" srcOrd="2" destOrd="0" presId="urn:microsoft.com/office/officeart/2018/2/layout/IconLabelList"/>
    <dgm:cxn modelId="{CD69E29F-0E61-42FA-B9F2-79B330D43FCC}" type="presParOf" srcId="{6E3EFD88-6CEE-4889-AB51-9D2766A9A1FE}" destId="{E91B28E1-EF87-44EF-939B-C491CE2BC719}" srcOrd="1" destOrd="0" presId="urn:microsoft.com/office/officeart/2018/2/layout/IconLabelList"/>
    <dgm:cxn modelId="{E8535679-2C40-4C8F-A3FE-7621E8E9CD8C}" type="presParOf" srcId="{6E3EFD88-6CEE-4889-AB51-9D2766A9A1FE}" destId="{6EAF1DB7-8135-4046-AF3C-A09E7B502A4E}" srcOrd="2" destOrd="0" presId="urn:microsoft.com/office/officeart/2018/2/layout/IconLabelList"/>
    <dgm:cxn modelId="{66BC8392-5B0A-4AC4-BF5D-DEE2F8663DF2}" type="presParOf" srcId="{6EAF1DB7-8135-4046-AF3C-A09E7B502A4E}" destId="{CD7552BA-B523-4E23-986A-2BB9265E142B}" srcOrd="0" destOrd="0" presId="urn:microsoft.com/office/officeart/2018/2/layout/IconLabelList"/>
    <dgm:cxn modelId="{27748C34-8FF7-4C7C-95BB-68B1AFA677C3}" type="presParOf" srcId="{6EAF1DB7-8135-4046-AF3C-A09E7B502A4E}" destId="{13401F6F-B4F0-4115-A57E-DFBCA3E20CC5}" srcOrd="1" destOrd="0" presId="urn:microsoft.com/office/officeart/2018/2/layout/IconLabelList"/>
    <dgm:cxn modelId="{6073DA09-D3FE-4673-B491-5DA651330323}" type="presParOf" srcId="{6EAF1DB7-8135-4046-AF3C-A09E7B502A4E}" destId="{DF5FDCFC-86E0-4750-9D09-5B0ECCC03107}" srcOrd="2" destOrd="0" presId="urn:microsoft.com/office/officeart/2018/2/layout/IconLabelList"/>
    <dgm:cxn modelId="{A1370EF7-CCCC-40ED-9A3B-B27838B0BEC3}" type="presParOf" srcId="{6E3EFD88-6CEE-4889-AB51-9D2766A9A1FE}" destId="{86950025-2050-48DB-9C25-AAA5354007E3}" srcOrd="3" destOrd="0" presId="urn:microsoft.com/office/officeart/2018/2/layout/IconLabelList"/>
    <dgm:cxn modelId="{53C1DFC8-8E43-47BF-B592-FF7D2E2C69E3}" type="presParOf" srcId="{6E3EFD88-6CEE-4889-AB51-9D2766A9A1FE}" destId="{8B60A5E1-5C00-430C-9557-781F74E1A21A}" srcOrd="4" destOrd="0" presId="urn:microsoft.com/office/officeart/2018/2/layout/IconLabelList"/>
    <dgm:cxn modelId="{E483D1CB-4F4F-4446-AF82-55CF0AA95A1E}" type="presParOf" srcId="{8B60A5E1-5C00-430C-9557-781F74E1A21A}" destId="{A5AEC0EA-78F6-4865-AA46-56B0285DE850}" srcOrd="0" destOrd="0" presId="urn:microsoft.com/office/officeart/2018/2/layout/IconLabelList"/>
    <dgm:cxn modelId="{49B1BA78-1B6E-4DC5-8B06-0FFD2EB48C93}" type="presParOf" srcId="{8B60A5E1-5C00-430C-9557-781F74E1A21A}" destId="{61C53CB8-295F-4287-B2D8-122A59B1D0D8}" srcOrd="1" destOrd="0" presId="urn:microsoft.com/office/officeart/2018/2/layout/IconLabelList"/>
    <dgm:cxn modelId="{6348620B-B91A-4258-9D6D-422963A990E4}" type="presParOf" srcId="{8B60A5E1-5C00-430C-9557-781F74E1A21A}" destId="{D65E1C33-9C54-4BEB-A94E-B4BAD7D05B7D}" srcOrd="2" destOrd="0" presId="urn:microsoft.com/office/officeart/2018/2/layout/IconLabelList"/>
    <dgm:cxn modelId="{D02CB56A-61E7-4A04-9837-35F6C930C944}" type="presParOf" srcId="{6E3EFD88-6CEE-4889-AB51-9D2766A9A1FE}" destId="{A70561BD-6852-4F60-9F0D-D749752A42E5}" srcOrd="5" destOrd="0" presId="urn:microsoft.com/office/officeart/2018/2/layout/IconLabelList"/>
    <dgm:cxn modelId="{594D8632-8419-4189-B34B-CF792D300941}" type="presParOf" srcId="{6E3EFD88-6CEE-4889-AB51-9D2766A9A1FE}" destId="{89471F8A-62C6-4331-AB2B-FBBCF97DBD38}" srcOrd="6" destOrd="0" presId="urn:microsoft.com/office/officeart/2018/2/layout/IconLabelList"/>
    <dgm:cxn modelId="{521C7E15-2F2D-485E-B54D-3A9DDFD468DE}" type="presParOf" srcId="{89471F8A-62C6-4331-AB2B-FBBCF97DBD38}" destId="{599217BC-6562-47C4-A11A-EA4D8E5A219F}" srcOrd="0" destOrd="0" presId="urn:microsoft.com/office/officeart/2018/2/layout/IconLabelList"/>
    <dgm:cxn modelId="{C9C77267-4ED6-4F68-92E8-6DAAB452819C}" type="presParOf" srcId="{89471F8A-62C6-4331-AB2B-FBBCF97DBD38}" destId="{A28C446A-55F2-4749-90D3-4D20C209C0F5}" srcOrd="1" destOrd="0" presId="urn:microsoft.com/office/officeart/2018/2/layout/IconLabelList"/>
    <dgm:cxn modelId="{0A1226E7-5C27-4577-B607-261E1C59908E}" type="presParOf" srcId="{89471F8A-62C6-4331-AB2B-FBBCF97DBD38}" destId="{81899389-FD3D-453D-9768-15FF644ABD3A}" srcOrd="2" destOrd="0" presId="urn:microsoft.com/office/officeart/2018/2/layout/IconLabelList"/>
    <dgm:cxn modelId="{E6034A7C-3D20-4311-B933-7B6B5D82DFA6}" type="presParOf" srcId="{6E3EFD88-6CEE-4889-AB51-9D2766A9A1FE}" destId="{258D7F6F-4AB3-4FE0-ACDD-1A7C50985751}" srcOrd="7" destOrd="0" presId="urn:microsoft.com/office/officeart/2018/2/layout/IconLabelList"/>
    <dgm:cxn modelId="{7439EAD1-5381-4A68-AFC9-F28DCCEFB10D}" type="presParOf" srcId="{6E3EFD88-6CEE-4889-AB51-9D2766A9A1FE}" destId="{D1060EAA-06A5-48DE-BD04-CE5F29150340}" srcOrd="8" destOrd="0" presId="urn:microsoft.com/office/officeart/2018/2/layout/IconLabelList"/>
    <dgm:cxn modelId="{58AACFAA-1A52-4C5A-920D-BF663CE372B0}" type="presParOf" srcId="{D1060EAA-06A5-48DE-BD04-CE5F29150340}" destId="{F9B1DFAF-77F5-46DC-8E60-DB72A4B2CABB}" srcOrd="0" destOrd="0" presId="urn:microsoft.com/office/officeart/2018/2/layout/IconLabelList"/>
    <dgm:cxn modelId="{B226FB50-D9A0-40E7-92D3-782E40E369B3}" type="presParOf" srcId="{D1060EAA-06A5-48DE-BD04-CE5F29150340}" destId="{20E148B3-A7AB-4F29-8437-E19E53D4E0DB}" srcOrd="1" destOrd="0" presId="urn:microsoft.com/office/officeart/2018/2/layout/IconLabelList"/>
    <dgm:cxn modelId="{3B0644C5-3111-43D1-9CE8-8389EC8254D1}" type="presParOf" srcId="{D1060EAA-06A5-48DE-BD04-CE5F29150340}" destId="{0DCB3739-5AF6-4E73-84C7-391EF39D037A}" srcOrd="2" destOrd="0" presId="urn:microsoft.com/office/officeart/2018/2/layout/IconLabelList"/>
    <dgm:cxn modelId="{AE7932FC-3625-466F-B3A9-3E45C6146A13}" type="presParOf" srcId="{6E3EFD88-6CEE-4889-AB51-9D2766A9A1FE}" destId="{DC87DB5E-9627-452F-B927-565CECDB997F}" srcOrd="9" destOrd="0" presId="urn:microsoft.com/office/officeart/2018/2/layout/IconLabelList"/>
    <dgm:cxn modelId="{C3FD4FA8-83CE-4C87-AF87-4FA1C1CE6D57}" type="presParOf" srcId="{6E3EFD88-6CEE-4889-AB51-9D2766A9A1FE}" destId="{BF84D92E-4910-4680-B5C9-1F7197571EFB}" srcOrd="10" destOrd="0" presId="urn:microsoft.com/office/officeart/2018/2/layout/IconLabelList"/>
    <dgm:cxn modelId="{A503BA24-AEA6-4485-84FB-370CE48BB268}" type="presParOf" srcId="{BF84D92E-4910-4680-B5C9-1F7197571EFB}" destId="{C5B42EDA-F122-4EE8-9735-5A4AD1728AB1}" srcOrd="0" destOrd="0" presId="urn:microsoft.com/office/officeart/2018/2/layout/IconLabelList"/>
    <dgm:cxn modelId="{0870938E-EBCA-4870-882F-AED711FAAE0F}" type="presParOf" srcId="{BF84D92E-4910-4680-B5C9-1F7197571EFB}" destId="{13D041CC-3B00-475E-A118-D6D7902DB7D1}" srcOrd="1" destOrd="0" presId="urn:microsoft.com/office/officeart/2018/2/layout/IconLabelList"/>
    <dgm:cxn modelId="{21E6A0AA-B3CF-4AD9-A32C-87BDB07410FF}" type="presParOf" srcId="{BF84D92E-4910-4680-B5C9-1F7197571EFB}" destId="{5A67361C-D3AF-4A5B-A3B6-B10A4E46DD07}" srcOrd="2" destOrd="0" presId="urn:microsoft.com/office/officeart/2018/2/layout/IconLabelList"/>
    <dgm:cxn modelId="{B70341AD-1A6F-4DAB-BB55-A8525397ED04}" type="presParOf" srcId="{6E3EFD88-6CEE-4889-AB51-9D2766A9A1FE}" destId="{EBA72136-92BD-4FC3-B73D-9E12A0158B3C}" srcOrd="11" destOrd="0" presId="urn:microsoft.com/office/officeart/2018/2/layout/IconLabelList"/>
    <dgm:cxn modelId="{24C6B182-881B-4F8B-9BE1-D54A56DACBF6}" type="presParOf" srcId="{6E3EFD88-6CEE-4889-AB51-9D2766A9A1FE}" destId="{5A7969FF-1FF8-4A7D-9733-5341E586B135}" srcOrd="12" destOrd="0" presId="urn:microsoft.com/office/officeart/2018/2/layout/IconLabelList"/>
    <dgm:cxn modelId="{EDCC233C-D40B-460C-9E27-8E55E9100D78}" type="presParOf" srcId="{5A7969FF-1FF8-4A7D-9733-5341E586B135}" destId="{04D03EBF-D843-4BE5-8FAC-921FC028CBC2}" srcOrd="0" destOrd="0" presId="urn:microsoft.com/office/officeart/2018/2/layout/IconLabelList"/>
    <dgm:cxn modelId="{DFDCA1CE-32FA-4632-8B81-C9848BA665FF}" type="presParOf" srcId="{5A7969FF-1FF8-4A7D-9733-5341E586B135}" destId="{B02D04BE-BA1F-47A5-B4BC-504F6EEAE0CE}" srcOrd="1" destOrd="0" presId="urn:microsoft.com/office/officeart/2018/2/layout/IconLabelList"/>
    <dgm:cxn modelId="{B8E33F4B-E449-43F7-A606-6A2C7406C311}" type="presParOf" srcId="{5A7969FF-1FF8-4A7D-9733-5341E586B135}" destId="{6EE74FB4-BFB2-4C17-9C78-94C778C14CFC}" srcOrd="2" destOrd="0" presId="urn:microsoft.com/office/officeart/2018/2/layout/IconLabelList"/>
    <dgm:cxn modelId="{9AFD1F04-7E27-4EC0-A489-45FF93613B32}" type="presParOf" srcId="{6E3EFD88-6CEE-4889-AB51-9D2766A9A1FE}" destId="{2BB413D0-75F2-46B3-900B-799A8B5EAF81}" srcOrd="13" destOrd="0" presId="urn:microsoft.com/office/officeart/2018/2/layout/IconLabelList"/>
    <dgm:cxn modelId="{FE8C7231-1D5F-4994-BB83-DBDCAAC1A939}" type="presParOf" srcId="{6E3EFD88-6CEE-4889-AB51-9D2766A9A1FE}" destId="{75E52C57-1043-45C1-94F0-71BCD8AAFF05}" srcOrd="14" destOrd="0" presId="urn:microsoft.com/office/officeart/2018/2/layout/IconLabelList"/>
    <dgm:cxn modelId="{5264C7E6-8DA1-4670-BA51-1D3B60644039}" type="presParOf" srcId="{75E52C57-1043-45C1-94F0-71BCD8AAFF05}" destId="{97B17D4E-2394-43F0-9520-4FB1A0A4611E}" srcOrd="0" destOrd="0" presId="urn:microsoft.com/office/officeart/2018/2/layout/IconLabelList"/>
    <dgm:cxn modelId="{ED625A6A-2627-4D58-B64F-E4E24C0543A4}" type="presParOf" srcId="{75E52C57-1043-45C1-94F0-71BCD8AAFF05}" destId="{BAE686AD-18F5-44C9-9127-3C969AF957BE}" srcOrd="1" destOrd="0" presId="urn:microsoft.com/office/officeart/2018/2/layout/IconLabelList"/>
    <dgm:cxn modelId="{BADAD4B1-692D-4808-ACD8-53626DEEFE64}" type="presParOf" srcId="{75E52C57-1043-45C1-94F0-71BCD8AAFF05}" destId="{356134B0-618B-499A-8D7D-C2B06C72335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435F0F-5C41-41F2-86B5-2024D7046F2E}"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BFB7CAA3-EEFD-4178-B492-0FB79FF612D7}">
      <dgm:prSet custT="1"/>
      <dgm:spPr/>
      <dgm:t>
        <a:bodyPr/>
        <a:lstStyle/>
        <a:p>
          <a:r>
            <a:rPr lang="en-US" sz="2000" b="1" dirty="0">
              <a:latin typeface="Speak Pro" panose="020B0504020101020102" pitchFamily="34" charset="0"/>
            </a:rPr>
            <a:t>Benefit Low- and Moderate-Income Persons</a:t>
          </a:r>
          <a:r>
            <a:rPr lang="en-US" sz="2000" dirty="0">
              <a:latin typeface="Speak Pro" panose="020B0504020101020102" pitchFamily="34" charset="0"/>
            </a:rPr>
            <a:t> </a:t>
          </a:r>
        </a:p>
        <a:p>
          <a:r>
            <a:rPr lang="en-US" sz="2000" dirty="0">
              <a:latin typeface="Speak Pro" panose="020B0504020101020102" pitchFamily="34" charset="0"/>
            </a:rPr>
            <a:t>(at least 70% of grant amount)</a:t>
          </a:r>
        </a:p>
      </dgm:t>
    </dgm:pt>
    <dgm:pt modelId="{34DD6AEF-5F39-4980-A716-18405770BB39}" type="parTrans" cxnId="{EE69437B-D1C7-4523-8C9B-90CBB359880E}">
      <dgm:prSet/>
      <dgm:spPr/>
      <dgm:t>
        <a:bodyPr/>
        <a:lstStyle/>
        <a:p>
          <a:endParaRPr lang="en-US"/>
        </a:p>
      </dgm:t>
    </dgm:pt>
    <dgm:pt modelId="{BA6C62A0-CB71-49C5-AEBE-7664A5EEA08C}" type="sibTrans" cxnId="{EE69437B-D1C7-4523-8C9B-90CBB359880E}">
      <dgm:prSet/>
      <dgm:spPr/>
      <dgm:t>
        <a:bodyPr/>
        <a:lstStyle/>
        <a:p>
          <a:endParaRPr lang="en-US"/>
        </a:p>
      </dgm:t>
    </dgm:pt>
    <dgm:pt modelId="{634C0C3B-1059-474C-B413-9210DAE41C42}">
      <dgm:prSet custT="1"/>
      <dgm:spPr/>
      <dgm:t>
        <a:bodyPr/>
        <a:lstStyle/>
        <a:p>
          <a:r>
            <a:rPr lang="en-US" sz="2000" b="1" dirty="0">
              <a:latin typeface="Speak Pro" panose="020B0504020101020102" pitchFamily="34" charset="0"/>
            </a:rPr>
            <a:t>Prevent or Eliminate Blight</a:t>
          </a:r>
          <a:endParaRPr lang="en-US" sz="2000" dirty="0">
            <a:latin typeface="Speak Pro" panose="020B0504020101020102" pitchFamily="34" charset="0"/>
          </a:endParaRPr>
        </a:p>
        <a:p>
          <a:r>
            <a:rPr lang="en-US" sz="2000" dirty="0">
              <a:latin typeface="Speak Pro" panose="020B0504020101020102" pitchFamily="34" charset="0"/>
            </a:rPr>
            <a:t> (not more than 30% of grant amount)</a:t>
          </a:r>
        </a:p>
      </dgm:t>
    </dgm:pt>
    <dgm:pt modelId="{255C4EF0-93BF-4A7A-AC6F-4C9C4E1F861A}" type="parTrans" cxnId="{F7F9D732-B537-437C-8C1C-1F5768CFA7A9}">
      <dgm:prSet/>
      <dgm:spPr/>
      <dgm:t>
        <a:bodyPr/>
        <a:lstStyle/>
        <a:p>
          <a:endParaRPr lang="en-US"/>
        </a:p>
      </dgm:t>
    </dgm:pt>
    <dgm:pt modelId="{DBB648F1-5A86-4620-84CE-24748B15565C}" type="sibTrans" cxnId="{F7F9D732-B537-437C-8C1C-1F5768CFA7A9}">
      <dgm:prSet/>
      <dgm:spPr/>
      <dgm:t>
        <a:bodyPr/>
        <a:lstStyle/>
        <a:p>
          <a:endParaRPr lang="en-US"/>
        </a:p>
      </dgm:t>
    </dgm:pt>
    <dgm:pt modelId="{13129C43-49A9-4100-9673-90F98AEE38AD}">
      <dgm:prSet/>
      <dgm:spPr/>
      <dgm:t>
        <a:bodyPr/>
        <a:lstStyle/>
        <a:p>
          <a:r>
            <a:rPr lang="en-US" dirty="0">
              <a:latin typeface="Speak Pro" panose="020B0504020101020102" pitchFamily="34" charset="0"/>
            </a:rPr>
            <a:t>Meet </a:t>
          </a:r>
          <a:r>
            <a:rPr lang="en-US" b="1" dirty="0">
              <a:latin typeface="Speak Pro" panose="020B0504020101020102" pitchFamily="34" charset="0"/>
            </a:rPr>
            <a:t>Urgent Needs</a:t>
          </a:r>
          <a:r>
            <a:rPr lang="en-US" dirty="0">
              <a:latin typeface="Speak Pro" panose="020B0504020101020102" pitchFamily="34" charset="0"/>
            </a:rPr>
            <a:t> when health and welfare are threatened</a:t>
          </a:r>
        </a:p>
      </dgm:t>
    </dgm:pt>
    <dgm:pt modelId="{19BD866E-EA6C-42D4-A002-1D44432DEDD9}" type="parTrans" cxnId="{0168080C-D64C-41EF-9E2A-6A9BD22A6C44}">
      <dgm:prSet/>
      <dgm:spPr/>
      <dgm:t>
        <a:bodyPr/>
        <a:lstStyle/>
        <a:p>
          <a:endParaRPr lang="en-US"/>
        </a:p>
      </dgm:t>
    </dgm:pt>
    <dgm:pt modelId="{29122E04-D76D-4A8A-A4BD-1044B3140185}" type="sibTrans" cxnId="{0168080C-D64C-41EF-9E2A-6A9BD22A6C44}">
      <dgm:prSet/>
      <dgm:spPr/>
      <dgm:t>
        <a:bodyPr/>
        <a:lstStyle/>
        <a:p>
          <a:endParaRPr lang="en-US"/>
        </a:p>
      </dgm:t>
    </dgm:pt>
    <dgm:pt modelId="{B45CB34B-54CD-40E2-A752-AFD43F3FA71E}" type="pres">
      <dgm:prSet presAssocID="{D0435F0F-5C41-41F2-86B5-2024D7046F2E}" presName="root" presStyleCnt="0">
        <dgm:presLayoutVars>
          <dgm:dir/>
          <dgm:resizeHandles val="exact"/>
        </dgm:presLayoutVars>
      </dgm:prSet>
      <dgm:spPr/>
    </dgm:pt>
    <dgm:pt modelId="{41AB1097-C031-4EF8-A295-5D75CACAA536}" type="pres">
      <dgm:prSet presAssocID="{BFB7CAA3-EEFD-4178-B492-0FB79FF612D7}" presName="compNode" presStyleCnt="0"/>
      <dgm:spPr/>
    </dgm:pt>
    <dgm:pt modelId="{1BF5413A-4B60-4F8F-A5A0-6F25365A99AB}" type="pres">
      <dgm:prSet presAssocID="{BFB7CAA3-EEFD-4178-B492-0FB79FF612D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amily with two children"/>
        </a:ext>
      </dgm:extLst>
    </dgm:pt>
    <dgm:pt modelId="{C730309A-C94D-40EF-9264-D789B3588EAB}" type="pres">
      <dgm:prSet presAssocID="{BFB7CAA3-EEFD-4178-B492-0FB79FF612D7}" presName="spaceRect" presStyleCnt="0"/>
      <dgm:spPr/>
    </dgm:pt>
    <dgm:pt modelId="{EEF04CEF-79FC-4444-87AA-4C6AD7109703}" type="pres">
      <dgm:prSet presAssocID="{BFB7CAA3-EEFD-4178-B492-0FB79FF612D7}" presName="textRect" presStyleLbl="revTx" presStyleIdx="0" presStyleCnt="3">
        <dgm:presLayoutVars>
          <dgm:chMax val="1"/>
          <dgm:chPref val="1"/>
        </dgm:presLayoutVars>
      </dgm:prSet>
      <dgm:spPr/>
    </dgm:pt>
    <dgm:pt modelId="{EC1BF637-5B6B-4A64-B275-1CA9A93BFB5B}" type="pres">
      <dgm:prSet presAssocID="{BA6C62A0-CB71-49C5-AEBE-7664A5EEA08C}" presName="sibTrans" presStyleCnt="0"/>
      <dgm:spPr/>
    </dgm:pt>
    <dgm:pt modelId="{44819A8C-D0E9-492D-B1C7-0074930BB440}" type="pres">
      <dgm:prSet presAssocID="{634C0C3B-1059-474C-B413-9210DAE41C42}" presName="compNode" presStyleCnt="0"/>
      <dgm:spPr/>
    </dgm:pt>
    <dgm:pt modelId="{A0C5249B-825F-49A4-9B26-4857117365D4}" type="pres">
      <dgm:prSet presAssocID="{634C0C3B-1059-474C-B413-9210DAE41C4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ome"/>
        </a:ext>
      </dgm:extLst>
    </dgm:pt>
    <dgm:pt modelId="{EEF19294-82F8-4483-A304-364E25D9A699}" type="pres">
      <dgm:prSet presAssocID="{634C0C3B-1059-474C-B413-9210DAE41C42}" presName="spaceRect" presStyleCnt="0"/>
      <dgm:spPr/>
    </dgm:pt>
    <dgm:pt modelId="{2586128E-2DF9-4C7E-95F1-99020C96E155}" type="pres">
      <dgm:prSet presAssocID="{634C0C3B-1059-474C-B413-9210DAE41C42}" presName="textRect" presStyleLbl="revTx" presStyleIdx="1" presStyleCnt="3">
        <dgm:presLayoutVars>
          <dgm:chMax val="1"/>
          <dgm:chPref val="1"/>
        </dgm:presLayoutVars>
      </dgm:prSet>
      <dgm:spPr/>
    </dgm:pt>
    <dgm:pt modelId="{B422122D-7578-47E4-A589-F3481DFE9858}" type="pres">
      <dgm:prSet presAssocID="{DBB648F1-5A86-4620-84CE-24748B15565C}" presName="sibTrans" presStyleCnt="0"/>
      <dgm:spPr/>
    </dgm:pt>
    <dgm:pt modelId="{EEE5A0FB-0439-4850-BE9E-383A183A4BC3}" type="pres">
      <dgm:prSet presAssocID="{13129C43-49A9-4100-9673-90F98AEE38AD}" presName="compNode" presStyleCnt="0"/>
      <dgm:spPr/>
    </dgm:pt>
    <dgm:pt modelId="{7B58BC33-520A-4700-B7E3-E2AA77E14142}" type="pres">
      <dgm:prSet presAssocID="{13129C43-49A9-4100-9673-90F98AEE38A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DDC513B2-FBB9-462A-9F6C-1DAF2E81BF6A}" type="pres">
      <dgm:prSet presAssocID="{13129C43-49A9-4100-9673-90F98AEE38AD}" presName="spaceRect" presStyleCnt="0"/>
      <dgm:spPr/>
    </dgm:pt>
    <dgm:pt modelId="{2B5BFE43-41CF-49F7-B245-835791119515}" type="pres">
      <dgm:prSet presAssocID="{13129C43-49A9-4100-9673-90F98AEE38AD}" presName="textRect" presStyleLbl="revTx" presStyleIdx="2" presStyleCnt="3">
        <dgm:presLayoutVars>
          <dgm:chMax val="1"/>
          <dgm:chPref val="1"/>
        </dgm:presLayoutVars>
      </dgm:prSet>
      <dgm:spPr/>
    </dgm:pt>
  </dgm:ptLst>
  <dgm:cxnLst>
    <dgm:cxn modelId="{0168080C-D64C-41EF-9E2A-6A9BD22A6C44}" srcId="{D0435F0F-5C41-41F2-86B5-2024D7046F2E}" destId="{13129C43-49A9-4100-9673-90F98AEE38AD}" srcOrd="2" destOrd="0" parTransId="{19BD866E-EA6C-42D4-A002-1D44432DEDD9}" sibTransId="{29122E04-D76D-4A8A-A4BD-1044B3140185}"/>
    <dgm:cxn modelId="{F7F9D732-B537-437C-8C1C-1F5768CFA7A9}" srcId="{D0435F0F-5C41-41F2-86B5-2024D7046F2E}" destId="{634C0C3B-1059-474C-B413-9210DAE41C42}" srcOrd="1" destOrd="0" parTransId="{255C4EF0-93BF-4A7A-AC6F-4C9C4E1F861A}" sibTransId="{DBB648F1-5A86-4620-84CE-24748B15565C}"/>
    <dgm:cxn modelId="{069EBE3A-8C42-42C2-B527-9AE4E709DA3B}" type="presOf" srcId="{BFB7CAA3-EEFD-4178-B492-0FB79FF612D7}" destId="{EEF04CEF-79FC-4444-87AA-4C6AD7109703}" srcOrd="0" destOrd="0" presId="urn:microsoft.com/office/officeart/2018/2/layout/IconLabelList"/>
    <dgm:cxn modelId="{A189E250-E568-4E44-90DA-6169152FF082}" type="presOf" srcId="{D0435F0F-5C41-41F2-86B5-2024D7046F2E}" destId="{B45CB34B-54CD-40E2-A752-AFD43F3FA71E}" srcOrd="0" destOrd="0" presId="urn:microsoft.com/office/officeart/2018/2/layout/IconLabelList"/>
    <dgm:cxn modelId="{EE69437B-D1C7-4523-8C9B-90CBB359880E}" srcId="{D0435F0F-5C41-41F2-86B5-2024D7046F2E}" destId="{BFB7CAA3-EEFD-4178-B492-0FB79FF612D7}" srcOrd="0" destOrd="0" parTransId="{34DD6AEF-5F39-4980-A716-18405770BB39}" sibTransId="{BA6C62A0-CB71-49C5-AEBE-7664A5EEA08C}"/>
    <dgm:cxn modelId="{BD045F8A-9261-4C18-BFEC-C50F42234EF5}" type="presOf" srcId="{13129C43-49A9-4100-9673-90F98AEE38AD}" destId="{2B5BFE43-41CF-49F7-B245-835791119515}" srcOrd="0" destOrd="0" presId="urn:microsoft.com/office/officeart/2018/2/layout/IconLabelList"/>
    <dgm:cxn modelId="{E93939BB-C906-4C67-8EE5-C95A293B733C}" type="presOf" srcId="{634C0C3B-1059-474C-B413-9210DAE41C42}" destId="{2586128E-2DF9-4C7E-95F1-99020C96E155}" srcOrd="0" destOrd="0" presId="urn:microsoft.com/office/officeart/2018/2/layout/IconLabelList"/>
    <dgm:cxn modelId="{98C9B674-4DF8-4D4A-862B-38BB274884E2}" type="presParOf" srcId="{B45CB34B-54CD-40E2-A752-AFD43F3FA71E}" destId="{41AB1097-C031-4EF8-A295-5D75CACAA536}" srcOrd="0" destOrd="0" presId="urn:microsoft.com/office/officeart/2018/2/layout/IconLabelList"/>
    <dgm:cxn modelId="{8C0B2B2E-7317-4B17-925F-7440E8F0CEA3}" type="presParOf" srcId="{41AB1097-C031-4EF8-A295-5D75CACAA536}" destId="{1BF5413A-4B60-4F8F-A5A0-6F25365A99AB}" srcOrd="0" destOrd="0" presId="urn:microsoft.com/office/officeart/2018/2/layout/IconLabelList"/>
    <dgm:cxn modelId="{F92539AF-2474-4165-A450-FDDEBB3CEF4F}" type="presParOf" srcId="{41AB1097-C031-4EF8-A295-5D75CACAA536}" destId="{C730309A-C94D-40EF-9264-D789B3588EAB}" srcOrd="1" destOrd="0" presId="urn:microsoft.com/office/officeart/2018/2/layout/IconLabelList"/>
    <dgm:cxn modelId="{6BA09E31-EDEE-481A-B78A-7EA937DDBF94}" type="presParOf" srcId="{41AB1097-C031-4EF8-A295-5D75CACAA536}" destId="{EEF04CEF-79FC-4444-87AA-4C6AD7109703}" srcOrd="2" destOrd="0" presId="urn:microsoft.com/office/officeart/2018/2/layout/IconLabelList"/>
    <dgm:cxn modelId="{EEE87757-ACE7-448C-8FC5-2ED1C2323CB5}" type="presParOf" srcId="{B45CB34B-54CD-40E2-A752-AFD43F3FA71E}" destId="{EC1BF637-5B6B-4A64-B275-1CA9A93BFB5B}" srcOrd="1" destOrd="0" presId="urn:microsoft.com/office/officeart/2018/2/layout/IconLabelList"/>
    <dgm:cxn modelId="{15A2A952-6691-448F-A91C-10B1DEFAFB34}" type="presParOf" srcId="{B45CB34B-54CD-40E2-A752-AFD43F3FA71E}" destId="{44819A8C-D0E9-492D-B1C7-0074930BB440}" srcOrd="2" destOrd="0" presId="urn:microsoft.com/office/officeart/2018/2/layout/IconLabelList"/>
    <dgm:cxn modelId="{FEA513B4-0226-4C99-8CF9-BC0513907494}" type="presParOf" srcId="{44819A8C-D0E9-492D-B1C7-0074930BB440}" destId="{A0C5249B-825F-49A4-9B26-4857117365D4}" srcOrd="0" destOrd="0" presId="urn:microsoft.com/office/officeart/2018/2/layout/IconLabelList"/>
    <dgm:cxn modelId="{0A8BC7A1-5A74-479A-9082-1883C11E0716}" type="presParOf" srcId="{44819A8C-D0E9-492D-B1C7-0074930BB440}" destId="{EEF19294-82F8-4483-A304-364E25D9A699}" srcOrd="1" destOrd="0" presId="urn:microsoft.com/office/officeart/2018/2/layout/IconLabelList"/>
    <dgm:cxn modelId="{4FEE0730-3E85-42EC-812C-752FFBC820E1}" type="presParOf" srcId="{44819A8C-D0E9-492D-B1C7-0074930BB440}" destId="{2586128E-2DF9-4C7E-95F1-99020C96E155}" srcOrd="2" destOrd="0" presId="urn:microsoft.com/office/officeart/2018/2/layout/IconLabelList"/>
    <dgm:cxn modelId="{221A5B2C-AC4D-442E-8490-12DB216B5267}" type="presParOf" srcId="{B45CB34B-54CD-40E2-A752-AFD43F3FA71E}" destId="{B422122D-7578-47E4-A589-F3481DFE9858}" srcOrd="3" destOrd="0" presId="urn:microsoft.com/office/officeart/2018/2/layout/IconLabelList"/>
    <dgm:cxn modelId="{EC055AD9-8FA2-4072-8835-CF2738052652}" type="presParOf" srcId="{B45CB34B-54CD-40E2-A752-AFD43F3FA71E}" destId="{EEE5A0FB-0439-4850-BE9E-383A183A4BC3}" srcOrd="4" destOrd="0" presId="urn:microsoft.com/office/officeart/2018/2/layout/IconLabelList"/>
    <dgm:cxn modelId="{DF47138E-FC13-4D58-A694-4CF1E7359149}" type="presParOf" srcId="{EEE5A0FB-0439-4850-BE9E-383A183A4BC3}" destId="{7B58BC33-520A-4700-B7E3-E2AA77E14142}" srcOrd="0" destOrd="0" presId="urn:microsoft.com/office/officeart/2018/2/layout/IconLabelList"/>
    <dgm:cxn modelId="{DA1F4B8F-2CED-4B52-9CE9-1FB0DA3A91E9}" type="presParOf" srcId="{EEE5A0FB-0439-4850-BE9E-383A183A4BC3}" destId="{DDC513B2-FBB9-462A-9F6C-1DAF2E81BF6A}" srcOrd="1" destOrd="0" presId="urn:microsoft.com/office/officeart/2018/2/layout/IconLabelList"/>
    <dgm:cxn modelId="{FA18D9FF-02A6-401A-B302-35BFE375F55E}" type="presParOf" srcId="{EEE5A0FB-0439-4850-BE9E-383A183A4BC3}" destId="{2B5BFE43-41CF-49F7-B245-83579111951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6091A0-4D54-4E84-AC86-FE99641A36F5}" type="doc">
      <dgm:prSet loTypeId="urn:microsoft.com/office/officeart/2018/2/layout/IconVerticalSolidList" loCatId="icon" qsTypeId="urn:microsoft.com/office/officeart/2005/8/quickstyle/simple1" qsCatId="simple" csTypeId="urn:microsoft.com/office/officeart/2005/8/colors/accent4_2" csCatId="accent4" phldr="1"/>
      <dgm:spPr/>
      <dgm:t>
        <a:bodyPr/>
        <a:lstStyle/>
        <a:p>
          <a:endParaRPr lang="en-US"/>
        </a:p>
      </dgm:t>
    </dgm:pt>
    <dgm:pt modelId="{2DE9051F-753E-4AEE-8860-AA84DCDE4737}">
      <dgm:prSet/>
      <dgm:spPr/>
      <dgm:t>
        <a:bodyPr/>
        <a:lstStyle/>
        <a:p>
          <a:pPr>
            <a:lnSpc>
              <a:spcPct val="100000"/>
            </a:lnSpc>
          </a:pPr>
          <a:r>
            <a:rPr lang="en-US" dirty="0"/>
            <a:t>Improve Access to and Quality of Housing</a:t>
          </a:r>
        </a:p>
      </dgm:t>
    </dgm:pt>
    <dgm:pt modelId="{61B70E40-D785-42C5-B2CC-08990E465C0E}" type="parTrans" cxnId="{BF2224EA-36BE-4810-AB7D-21312F829D2F}">
      <dgm:prSet/>
      <dgm:spPr/>
      <dgm:t>
        <a:bodyPr/>
        <a:lstStyle/>
        <a:p>
          <a:endParaRPr lang="en-US"/>
        </a:p>
      </dgm:t>
    </dgm:pt>
    <dgm:pt modelId="{328EDC19-A79D-4DFC-A7B2-4ADDC433DCD0}" type="sibTrans" cxnId="{BF2224EA-36BE-4810-AB7D-21312F829D2F}">
      <dgm:prSet/>
      <dgm:spPr/>
      <dgm:t>
        <a:bodyPr/>
        <a:lstStyle/>
        <a:p>
          <a:endParaRPr lang="en-US"/>
        </a:p>
      </dgm:t>
    </dgm:pt>
    <dgm:pt modelId="{B9357C7F-171A-4C9A-AB84-EB23FAC39D25}">
      <dgm:prSet/>
      <dgm:spPr/>
      <dgm:t>
        <a:bodyPr/>
        <a:lstStyle/>
        <a:p>
          <a:pPr>
            <a:lnSpc>
              <a:spcPct val="100000"/>
            </a:lnSpc>
          </a:pPr>
          <a:r>
            <a:rPr lang="en-US"/>
            <a:t>Provide Public Services</a:t>
          </a:r>
        </a:p>
      </dgm:t>
    </dgm:pt>
    <dgm:pt modelId="{AEA0CCB1-F926-43EB-B984-757B59B3D591}" type="parTrans" cxnId="{AAEECB4A-C1DB-4732-86E2-91ED3D7FC04D}">
      <dgm:prSet/>
      <dgm:spPr/>
      <dgm:t>
        <a:bodyPr/>
        <a:lstStyle/>
        <a:p>
          <a:endParaRPr lang="en-US"/>
        </a:p>
      </dgm:t>
    </dgm:pt>
    <dgm:pt modelId="{7BF66C25-B2AC-4416-A5EF-6743B5C8AB1D}" type="sibTrans" cxnId="{AAEECB4A-C1DB-4732-86E2-91ED3D7FC04D}">
      <dgm:prSet/>
      <dgm:spPr/>
      <dgm:t>
        <a:bodyPr/>
        <a:lstStyle/>
        <a:p>
          <a:endParaRPr lang="en-US"/>
        </a:p>
      </dgm:t>
    </dgm:pt>
    <dgm:pt modelId="{E148FD05-F63E-43A5-9261-7E9ACEB71A01}">
      <dgm:prSet/>
      <dgm:spPr/>
      <dgm:t>
        <a:bodyPr/>
        <a:lstStyle/>
        <a:p>
          <a:pPr>
            <a:lnSpc>
              <a:spcPct val="100000"/>
            </a:lnSpc>
          </a:pPr>
          <a:r>
            <a:rPr lang="en-US"/>
            <a:t>Improve Public Facilities and Infrastructure</a:t>
          </a:r>
        </a:p>
      </dgm:t>
    </dgm:pt>
    <dgm:pt modelId="{4F12ED38-298A-4607-845D-D404D3D2A20F}" type="parTrans" cxnId="{E39AF55A-974A-4C6D-B787-1FAF98586C9A}">
      <dgm:prSet/>
      <dgm:spPr/>
      <dgm:t>
        <a:bodyPr/>
        <a:lstStyle/>
        <a:p>
          <a:endParaRPr lang="en-US"/>
        </a:p>
      </dgm:t>
    </dgm:pt>
    <dgm:pt modelId="{27B03499-BCF1-470A-BC20-6F81698CE472}" type="sibTrans" cxnId="{E39AF55A-974A-4C6D-B787-1FAF98586C9A}">
      <dgm:prSet/>
      <dgm:spPr/>
      <dgm:t>
        <a:bodyPr/>
        <a:lstStyle/>
        <a:p>
          <a:endParaRPr lang="en-US"/>
        </a:p>
      </dgm:t>
    </dgm:pt>
    <dgm:pt modelId="{E98B5DE2-404B-427E-A4B3-74420FDC6229}">
      <dgm:prSet/>
      <dgm:spPr/>
      <dgm:t>
        <a:bodyPr/>
        <a:lstStyle/>
        <a:p>
          <a:pPr>
            <a:lnSpc>
              <a:spcPct val="100000"/>
            </a:lnSpc>
          </a:pPr>
          <a:r>
            <a:rPr lang="en-US"/>
            <a:t>Economic Development</a:t>
          </a:r>
        </a:p>
      </dgm:t>
    </dgm:pt>
    <dgm:pt modelId="{D7480785-995E-45A9-9897-56DBBE5F5E14}" type="parTrans" cxnId="{A560ABB9-B914-411A-8BD6-748315C6156B}">
      <dgm:prSet/>
      <dgm:spPr/>
      <dgm:t>
        <a:bodyPr/>
        <a:lstStyle/>
        <a:p>
          <a:endParaRPr lang="en-US"/>
        </a:p>
      </dgm:t>
    </dgm:pt>
    <dgm:pt modelId="{FC31948E-1D51-4F30-B86A-5A15BEE9D282}" type="sibTrans" cxnId="{A560ABB9-B914-411A-8BD6-748315C6156B}">
      <dgm:prSet/>
      <dgm:spPr/>
      <dgm:t>
        <a:bodyPr/>
        <a:lstStyle/>
        <a:p>
          <a:endParaRPr lang="en-US"/>
        </a:p>
      </dgm:t>
    </dgm:pt>
    <dgm:pt modelId="{FD8B9B84-1D9B-43A8-8A76-4E3623A3BA45}">
      <dgm:prSet/>
      <dgm:spPr/>
      <dgm:t>
        <a:bodyPr/>
        <a:lstStyle/>
        <a:p>
          <a:pPr>
            <a:lnSpc>
              <a:spcPct val="100000"/>
            </a:lnSpc>
          </a:pPr>
          <a:r>
            <a:rPr lang="en-US"/>
            <a:t>Planning and Administration</a:t>
          </a:r>
        </a:p>
      </dgm:t>
    </dgm:pt>
    <dgm:pt modelId="{2BAC65AC-7BE4-40A4-9546-DFAB2D4D98F5}" type="parTrans" cxnId="{9AD80A19-5567-4111-97F4-72B5E9D71A51}">
      <dgm:prSet/>
      <dgm:spPr/>
      <dgm:t>
        <a:bodyPr/>
        <a:lstStyle/>
        <a:p>
          <a:endParaRPr lang="en-US"/>
        </a:p>
      </dgm:t>
    </dgm:pt>
    <dgm:pt modelId="{887E2E0E-0490-4396-8F4D-9FA599413700}" type="sibTrans" cxnId="{9AD80A19-5567-4111-97F4-72B5E9D71A51}">
      <dgm:prSet/>
      <dgm:spPr/>
      <dgm:t>
        <a:bodyPr/>
        <a:lstStyle/>
        <a:p>
          <a:endParaRPr lang="en-US"/>
        </a:p>
      </dgm:t>
    </dgm:pt>
    <dgm:pt modelId="{61E6D52D-F856-44BB-B686-86E4733157E4}" type="pres">
      <dgm:prSet presAssocID="{656091A0-4D54-4E84-AC86-FE99641A36F5}" presName="root" presStyleCnt="0">
        <dgm:presLayoutVars>
          <dgm:dir/>
          <dgm:resizeHandles val="exact"/>
        </dgm:presLayoutVars>
      </dgm:prSet>
      <dgm:spPr/>
    </dgm:pt>
    <dgm:pt modelId="{9B2824F7-46C4-4564-BDCF-10BBA934AD5B}" type="pres">
      <dgm:prSet presAssocID="{2DE9051F-753E-4AEE-8860-AA84DCDE4737}" presName="compNode" presStyleCnt="0"/>
      <dgm:spPr/>
    </dgm:pt>
    <dgm:pt modelId="{2338BCBE-2CC4-4D32-A4B4-C511A13CBF8D}" type="pres">
      <dgm:prSet presAssocID="{2DE9051F-753E-4AEE-8860-AA84DCDE4737}" presName="bgRect" presStyleLbl="bgShp" presStyleIdx="0" presStyleCnt="5"/>
      <dgm:spPr>
        <a:noFill/>
      </dgm:spPr>
    </dgm:pt>
    <dgm:pt modelId="{40FBFDE0-32E9-4628-96FD-5013C4B90105}" type="pres">
      <dgm:prSet presAssocID="{2DE9051F-753E-4AEE-8860-AA84DCDE473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use"/>
        </a:ext>
      </dgm:extLst>
    </dgm:pt>
    <dgm:pt modelId="{83548B39-94A4-4BB7-9C3C-EFF33FD326FC}" type="pres">
      <dgm:prSet presAssocID="{2DE9051F-753E-4AEE-8860-AA84DCDE4737}" presName="spaceRect" presStyleCnt="0"/>
      <dgm:spPr/>
    </dgm:pt>
    <dgm:pt modelId="{35A5286A-1797-4840-B12C-74ED93A35D44}" type="pres">
      <dgm:prSet presAssocID="{2DE9051F-753E-4AEE-8860-AA84DCDE4737}" presName="parTx" presStyleLbl="revTx" presStyleIdx="0" presStyleCnt="5">
        <dgm:presLayoutVars>
          <dgm:chMax val="0"/>
          <dgm:chPref val="0"/>
        </dgm:presLayoutVars>
      </dgm:prSet>
      <dgm:spPr/>
    </dgm:pt>
    <dgm:pt modelId="{4764BF11-D317-4FB2-955D-35F59F859234}" type="pres">
      <dgm:prSet presAssocID="{328EDC19-A79D-4DFC-A7B2-4ADDC433DCD0}" presName="sibTrans" presStyleCnt="0"/>
      <dgm:spPr/>
    </dgm:pt>
    <dgm:pt modelId="{6692D962-5DB2-4530-BAD1-5D6D0D1E63A3}" type="pres">
      <dgm:prSet presAssocID="{B9357C7F-171A-4C9A-AB84-EB23FAC39D25}" presName="compNode" presStyleCnt="0"/>
      <dgm:spPr/>
    </dgm:pt>
    <dgm:pt modelId="{2F3C8463-2237-4794-A6EA-C59801656DA4}" type="pres">
      <dgm:prSet presAssocID="{B9357C7F-171A-4C9A-AB84-EB23FAC39D25}" presName="bgRect" presStyleLbl="bgShp" presStyleIdx="1" presStyleCnt="5"/>
      <dgm:spPr>
        <a:noFill/>
      </dgm:spPr>
    </dgm:pt>
    <dgm:pt modelId="{B81AEF6F-4955-4FDA-BA4D-70DF9C766E23}" type="pres">
      <dgm:prSet presAssocID="{B9357C7F-171A-4C9A-AB84-EB23FAC39D25}"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ark scene"/>
        </a:ext>
      </dgm:extLst>
    </dgm:pt>
    <dgm:pt modelId="{84A3F2EC-0FF0-49BE-AA75-8EF3348C4469}" type="pres">
      <dgm:prSet presAssocID="{B9357C7F-171A-4C9A-AB84-EB23FAC39D25}" presName="spaceRect" presStyleCnt="0"/>
      <dgm:spPr/>
    </dgm:pt>
    <dgm:pt modelId="{379C3B76-15BD-4035-A250-45C12517EC02}" type="pres">
      <dgm:prSet presAssocID="{B9357C7F-171A-4C9A-AB84-EB23FAC39D25}" presName="parTx" presStyleLbl="revTx" presStyleIdx="1" presStyleCnt="5">
        <dgm:presLayoutVars>
          <dgm:chMax val="0"/>
          <dgm:chPref val="0"/>
        </dgm:presLayoutVars>
      </dgm:prSet>
      <dgm:spPr/>
    </dgm:pt>
    <dgm:pt modelId="{E0B32245-FD15-4374-B390-E2FEE6FFB423}" type="pres">
      <dgm:prSet presAssocID="{7BF66C25-B2AC-4416-A5EF-6743B5C8AB1D}" presName="sibTrans" presStyleCnt="0"/>
      <dgm:spPr/>
    </dgm:pt>
    <dgm:pt modelId="{3BFCEB91-C290-4BE0-A00B-14E190A9DBA6}" type="pres">
      <dgm:prSet presAssocID="{E148FD05-F63E-43A5-9261-7E9ACEB71A01}" presName="compNode" presStyleCnt="0"/>
      <dgm:spPr/>
    </dgm:pt>
    <dgm:pt modelId="{55B46F28-439C-4F62-83C7-5C41D42D5921}" type="pres">
      <dgm:prSet presAssocID="{E148FD05-F63E-43A5-9261-7E9ACEB71A01}" presName="bgRect" presStyleLbl="bgShp" presStyleIdx="2" presStyleCnt="5"/>
      <dgm:spPr>
        <a:noFill/>
      </dgm:spPr>
    </dgm:pt>
    <dgm:pt modelId="{987BFC9B-7F40-4AA6-8D5D-D668963924D8}" type="pres">
      <dgm:prSet presAssocID="{E148FD05-F63E-43A5-9261-7E9ACEB71A01}"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lectrician"/>
        </a:ext>
      </dgm:extLst>
    </dgm:pt>
    <dgm:pt modelId="{A40AF93D-6403-4639-AB2F-6390A918EA6D}" type="pres">
      <dgm:prSet presAssocID="{E148FD05-F63E-43A5-9261-7E9ACEB71A01}" presName="spaceRect" presStyleCnt="0"/>
      <dgm:spPr/>
    </dgm:pt>
    <dgm:pt modelId="{A57D898D-D64B-4E55-A835-3D5E3BC54F21}" type="pres">
      <dgm:prSet presAssocID="{E148FD05-F63E-43A5-9261-7E9ACEB71A01}" presName="parTx" presStyleLbl="revTx" presStyleIdx="2" presStyleCnt="5">
        <dgm:presLayoutVars>
          <dgm:chMax val="0"/>
          <dgm:chPref val="0"/>
        </dgm:presLayoutVars>
      </dgm:prSet>
      <dgm:spPr/>
    </dgm:pt>
    <dgm:pt modelId="{4F3C7368-A532-4135-B692-BD03075DE14B}" type="pres">
      <dgm:prSet presAssocID="{27B03499-BCF1-470A-BC20-6F81698CE472}" presName="sibTrans" presStyleCnt="0"/>
      <dgm:spPr/>
    </dgm:pt>
    <dgm:pt modelId="{8D6B6FD7-72C9-4DEE-8BD7-304EAA547D45}" type="pres">
      <dgm:prSet presAssocID="{E98B5DE2-404B-427E-A4B3-74420FDC6229}" presName="compNode" presStyleCnt="0"/>
      <dgm:spPr/>
    </dgm:pt>
    <dgm:pt modelId="{C50AAD95-993A-4497-A267-148CC229B5DF}" type="pres">
      <dgm:prSet presAssocID="{E98B5DE2-404B-427E-A4B3-74420FDC6229}" presName="bgRect" presStyleLbl="bgShp" presStyleIdx="3" presStyleCnt="5"/>
      <dgm:spPr>
        <a:noFill/>
      </dgm:spPr>
    </dgm:pt>
    <dgm:pt modelId="{04880FE5-6A07-40AC-8DD8-0054CC418AF0}" type="pres">
      <dgm:prSet presAssocID="{E98B5DE2-404B-427E-A4B3-74420FDC622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pward trend"/>
        </a:ext>
      </dgm:extLst>
    </dgm:pt>
    <dgm:pt modelId="{4E6A3786-5FF7-4D54-9F9B-39C8A324788D}" type="pres">
      <dgm:prSet presAssocID="{E98B5DE2-404B-427E-A4B3-74420FDC6229}" presName="spaceRect" presStyleCnt="0"/>
      <dgm:spPr/>
    </dgm:pt>
    <dgm:pt modelId="{37E35E52-A5BC-46D8-AB3C-346E662D0418}" type="pres">
      <dgm:prSet presAssocID="{E98B5DE2-404B-427E-A4B3-74420FDC6229}" presName="parTx" presStyleLbl="revTx" presStyleIdx="3" presStyleCnt="5">
        <dgm:presLayoutVars>
          <dgm:chMax val="0"/>
          <dgm:chPref val="0"/>
        </dgm:presLayoutVars>
      </dgm:prSet>
      <dgm:spPr/>
    </dgm:pt>
    <dgm:pt modelId="{A5260C1D-0DC7-420A-8335-021EDAFDE7CA}" type="pres">
      <dgm:prSet presAssocID="{FC31948E-1D51-4F30-B86A-5A15BEE9D282}" presName="sibTrans" presStyleCnt="0"/>
      <dgm:spPr/>
    </dgm:pt>
    <dgm:pt modelId="{D5A09FF3-A51A-4DA8-A5B3-0B94B28D6AB0}" type="pres">
      <dgm:prSet presAssocID="{FD8B9B84-1D9B-43A8-8A76-4E3623A3BA45}" presName="compNode" presStyleCnt="0"/>
      <dgm:spPr/>
    </dgm:pt>
    <dgm:pt modelId="{F787F277-03A7-4AD3-B51E-D645CCDF87D0}" type="pres">
      <dgm:prSet presAssocID="{FD8B9B84-1D9B-43A8-8A76-4E3623A3BA45}" presName="bgRect" presStyleLbl="bgShp" presStyleIdx="4" presStyleCnt="5"/>
      <dgm:spPr>
        <a:noFill/>
      </dgm:spPr>
    </dgm:pt>
    <dgm:pt modelId="{FB415736-AFEF-416C-99FC-5B3AEA5B356D}" type="pres">
      <dgm:prSet presAssocID="{FD8B9B84-1D9B-43A8-8A76-4E3623A3BA4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ierarchy"/>
        </a:ext>
      </dgm:extLst>
    </dgm:pt>
    <dgm:pt modelId="{F8BD82AC-0D82-41C5-BE1D-2CFE52BD9C48}" type="pres">
      <dgm:prSet presAssocID="{FD8B9B84-1D9B-43A8-8A76-4E3623A3BA45}" presName="spaceRect" presStyleCnt="0"/>
      <dgm:spPr/>
    </dgm:pt>
    <dgm:pt modelId="{E6576ECC-C668-495F-87A2-09B5B40C91C8}" type="pres">
      <dgm:prSet presAssocID="{FD8B9B84-1D9B-43A8-8A76-4E3623A3BA45}" presName="parTx" presStyleLbl="revTx" presStyleIdx="4" presStyleCnt="5">
        <dgm:presLayoutVars>
          <dgm:chMax val="0"/>
          <dgm:chPref val="0"/>
        </dgm:presLayoutVars>
      </dgm:prSet>
      <dgm:spPr/>
    </dgm:pt>
  </dgm:ptLst>
  <dgm:cxnLst>
    <dgm:cxn modelId="{C1815702-42D0-43B6-BD30-0B9B28927A9E}" type="presOf" srcId="{B9357C7F-171A-4C9A-AB84-EB23FAC39D25}" destId="{379C3B76-15BD-4035-A250-45C12517EC02}" srcOrd="0" destOrd="0" presId="urn:microsoft.com/office/officeart/2018/2/layout/IconVerticalSolidList"/>
    <dgm:cxn modelId="{9AD80A19-5567-4111-97F4-72B5E9D71A51}" srcId="{656091A0-4D54-4E84-AC86-FE99641A36F5}" destId="{FD8B9B84-1D9B-43A8-8A76-4E3623A3BA45}" srcOrd="4" destOrd="0" parTransId="{2BAC65AC-7BE4-40A4-9546-DFAB2D4D98F5}" sibTransId="{887E2E0E-0490-4396-8F4D-9FA599413700}"/>
    <dgm:cxn modelId="{DEAB0636-8273-418D-9776-2F9EF2D23F34}" type="presOf" srcId="{E148FD05-F63E-43A5-9261-7E9ACEB71A01}" destId="{A57D898D-D64B-4E55-A835-3D5E3BC54F21}" srcOrd="0" destOrd="0" presId="urn:microsoft.com/office/officeart/2018/2/layout/IconVerticalSolidList"/>
    <dgm:cxn modelId="{AAEECB4A-C1DB-4732-86E2-91ED3D7FC04D}" srcId="{656091A0-4D54-4E84-AC86-FE99641A36F5}" destId="{B9357C7F-171A-4C9A-AB84-EB23FAC39D25}" srcOrd="1" destOrd="0" parTransId="{AEA0CCB1-F926-43EB-B984-757B59B3D591}" sibTransId="{7BF66C25-B2AC-4416-A5EF-6743B5C8AB1D}"/>
    <dgm:cxn modelId="{E39AF55A-974A-4C6D-B787-1FAF98586C9A}" srcId="{656091A0-4D54-4E84-AC86-FE99641A36F5}" destId="{E148FD05-F63E-43A5-9261-7E9ACEB71A01}" srcOrd="2" destOrd="0" parTransId="{4F12ED38-298A-4607-845D-D404D3D2A20F}" sibTransId="{27B03499-BCF1-470A-BC20-6F81698CE472}"/>
    <dgm:cxn modelId="{2402FCAE-48F1-4969-890E-18C38D6EC9A1}" type="presOf" srcId="{2DE9051F-753E-4AEE-8860-AA84DCDE4737}" destId="{35A5286A-1797-4840-B12C-74ED93A35D44}" srcOrd="0" destOrd="0" presId="urn:microsoft.com/office/officeart/2018/2/layout/IconVerticalSolidList"/>
    <dgm:cxn modelId="{42C614B1-5518-44CD-9712-14722C687CAA}" type="presOf" srcId="{E98B5DE2-404B-427E-A4B3-74420FDC6229}" destId="{37E35E52-A5BC-46D8-AB3C-346E662D0418}" srcOrd="0" destOrd="0" presId="urn:microsoft.com/office/officeart/2018/2/layout/IconVerticalSolidList"/>
    <dgm:cxn modelId="{A560ABB9-B914-411A-8BD6-748315C6156B}" srcId="{656091A0-4D54-4E84-AC86-FE99641A36F5}" destId="{E98B5DE2-404B-427E-A4B3-74420FDC6229}" srcOrd="3" destOrd="0" parTransId="{D7480785-995E-45A9-9897-56DBBE5F5E14}" sibTransId="{FC31948E-1D51-4F30-B86A-5A15BEE9D282}"/>
    <dgm:cxn modelId="{A7D962CA-62B9-43F7-A665-AE0DAC85498B}" type="presOf" srcId="{656091A0-4D54-4E84-AC86-FE99641A36F5}" destId="{61E6D52D-F856-44BB-B686-86E4733157E4}" srcOrd="0" destOrd="0" presId="urn:microsoft.com/office/officeart/2018/2/layout/IconVerticalSolidList"/>
    <dgm:cxn modelId="{010353E7-DB14-4A0E-9F2E-B471C53F5FC4}" type="presOf" srcId="{FD8B9B84-1D9B-43A8-8A76-4E3623A3BA45}" destId="{E6576ECC-C668-495F-87A2-09B5B40C91C8}" srcOrd="0" destOrd="0" presId="urn:microsoft.com/office/officeart/2018/2/layout/IconVerticalSolidList"/>
    <dgm:cxn modelId="{BF2224EA-36BE-4810-AB7D-21312F829D2F}" srcId="{656091A0-4D54-4E84-AC86-FE99641A36F5}" destId="{2DE9051F-753E-4AEE-8860-AA84DCDE4737}" srcOrd="0" destOrd="0" parTransId="{61B70E40-D785-42C5-B2CC-08990E465C0E}" sibTransId="{328EDC19-A79D-4DFC-A7B2-4ADDC433DCD0}"/>
    <dgm:cxn modelId="{79AA1E52-58C4-4496-8DD4-47FA3563B9C5}" type="presParOf" srcId="{61E6D52D-F856-44BB-B686-86E4733157E4}" destId="{9B2824F7-46C4-4564-BDCF-10BBA934AD5B}" srcOrd="0" destOrd="0" presId="urn:microsoft.com/office/officeart/2018/2/layout/IconVerticalSolidList"/>
    <dgm:cxn modelId="{9EEDF85A-0434-4B07-A9F3-BA7FE3B43840}" type="presParOf" srcId="{9B2824F7-46C4-4564-BDCF-10BBA934AD5B}" destId="{2338BCBE-2CC4-4D32-A4B4-C511A13CBF8D}" srcOrd="0" destOrd="0" presId="urn:microsoft.com/office/officeart/2018/2/layout/IconVerticalSolidList"/>
    <dgm:cxn modelId="{31303B4B-6571-4360-8CF3-5F1CB751C341}" type="presParOf" srcId="{9B2824F7-46C4-4564-BDCF-10BBA934AD5B}" destId="{40FBFDE0-32E9-4628-96FD-5013C4B90105}" srcOrd="1" destOrd="0" presId="urn:microsoft.com/office/officeart/2018/2/layout/IconVerticalSolidList"/>
    <dgm:cxn modelId="{30EAAAC0-6040-488A-883C-5A59121275BB}" type="presParOf" srcId="{9B2824F7-46C4-4564-BDCF-10BBA934AD5B}" destId="{83548B39-94A4-4BB7-9C3C-EFF33FD326FC}" srcOrd="2" destOrd="0" presId="urn:microsoft.com/office/officeart/2018/2/layout/IconVerticalSolidList"/>
    <dgm:cxn modelId="{2BC94D1A-9392-4866-8E4F-BB5C5504B2E3}" type="presParOf" srcId="{9B2824F7-46C4-4564-BDCF-10BBA934AD5B}" destId="{35A5286A-1797-4840-B12C-74ED93A35D44}" srcOrd="3" destOrd="0" presId="urn:microsoft.com/office/officeart/2018/2/layout/IconVerticalSolidList"/>
    <dgm:cxn modelId="{70CC4688-327B-4760-A51D-5DA1CE290E87}" type="presParOf" srcId="{61E6D52D-F856-44BB-B686-86E4733157E4}" destId="{4764BF11-D317-4FB2-955D-35F59F859234}" srcOrd="1" destOrd="0" presId="urn:microsoft.com/office/officeart/2018/2/layout/IconVerticalSolidList"/>
    <dgm:cxn modelId="{4201CF3E-8DC3-4750-9058-3374D3602458}" type="presParOf" srcId="{61E6D52D-F856-44BB-B686-86E4733157E4}" destId="{6692D962-5DB2-4530-BAD1-5D6D0D1E63A3}" srcOrd="2" destOrd="0" presId="urn:microsoft.com/office/officeart/2018/2/layout/IconVerticalSolidList"/>
    <dgm:cxn modelId="{345E36C4-6DD5-4746-A152-A25BFF0EEEDC}" type="presParOf" srcId="{6692D962-5DB2-4530-BAD1-5D6D0D1E63A3}" destId="{2F3C8463-2237-4794-A6EA-C59801656DA4}" srcOrd="0" destOrd="0" presId="urn:microsoft.com/office/officeart/2018/2/layout/IconVerticalSolidList"/>
    <dgm:cxn modelId="{4868E8D0-583C-4EE6-BBEA-44DC0C76FFC0}" type="presParOf" srcId="{6692D962-5DB2-4530-BAD1-5D6D0D1E63A3}" destId="{B81AEF6F-4955-4FDA-BA4D-70DF9C766E23}" srcOrd="1" destOrd="0" presId="urn:microsoft.com/office/officeart/2018/2/layout/IconVerticalSolidList"/>
    <dgm:cxn modelId="{4206F513-2A67-4731-BA07-E28EF284F73F}" type="presParOf" srcId="{6692D962-5DB2-4530-BAD1-5D6D0D1E63A3}" destId="{84A3F2EC-0FF0-49BE-AA75-8EF3348C4469}" srcOrd="2" destOrd="0" presId="urn:microsoft.com/office/officeart/2018/2/layout/IconVerticalSolidList"/>
    <dgm:cxn modelId="{221ADDEC-64C1-4CCD-BC63-1BA0C0D0187E}" type="presParOf" srcId="{6692D962-5DB2-4530-BAD1-5D6D0D1E63A3}" destId="{379C3B76-15BD-4035-A250-45C12517EC02}" srcOrd="3" destOrd="0" presId="urn:microsoft.com/office/officeart/2018/2/layout/IconVerticalSolidList"/>
    <dgm:cxn modelId="{09132BAB-51E4-4E46-93F8-68535B526ACA}" type="presParOf" srcId="{61E6D52D-F856-44BB-B686-86E4733157E4}" destId="{E0B32245-FD15-4374-B390-E2FEE6FFB423}" srcOrd="3" destOrd="0" presId="urn:microsoft.com/office/officeart/2018/2/layout/IconVerticalSolidList"/>
    <dgm:cxn modelId="{40687CA6-0A95-4C80-A491-42A1C4D99091}" type="presParOf" srcId="{61E6D52D-F856-44BB-B686-86E4733157E4}" destId="{3BFCEB91-C290-4BE0-A00B-14E190A9DBA6}" srcOrd="4" destOrd="0" presId="urn:microsoft.com/office/officeart/2018/2/layout/IconVerticalSolidList"/>
    <dgm:cxn modelId="{3FAAEEEF-C928-44B6-B61A-0A732FBB99D9}" type="presParOf" srcId="{3BFCEB91-C290-4BE0-A00B-14E190A9DBA6}" destId="{55B46F28-439C-4F62-83C7-5C41D42D5921}" srcOrd="0" destOrd="0" presId="urn:microsoft.com/office/officeart/2018/2/layout/IconVerticalSolidList"/>
    <dgm:cxn modelId="{73DAE2A3-3303-409B-B5E7-8F1CC792E92F}" type="presParOf" srcId="{3BFCEB91-C290-4BE0-A00B-14E190A9DBA6}" destId="{987BFC9B-7F40-4AA6-8D5D-D668963924D8}" srcOrd="1" destOrd="0" presId="urn:microsoft.com/office/officeart/2018/2/layout/IconVerticalSolidList"/>
    <dgm:cxn modelId="{94A926DE-B9B7-4287-A538-52E393E110FA}" type="presParOf" srcId="{3BFCEB91-C290-4BE0-A00B-14E190A9DBA6}" destId="{A40AF93D-6403-4639-AB2F-6390A918EA6D}" srcOrd="2" destOrd="0" presId="urn:microsoft.com/office/officeart/2018/2/layout/IconVerticalSolidList"/>
    <dgm:cxn modelId="{8EAD4C68-84C0-4067-8340-3F9562DF9B17}" type="presParOf" srcId="{3BFCEB91-C290-4BE0-A00B-14E190A9DBA6}" destId="{A57D898D-D64B-4E55-A835-3D5E3BC54F21}" srcOrd="3" destOrd="0" presId="urn:microsoft.com/office/officeart/2018/2/layout/IconVerticalSolidList"/>
    <dgm:cxn modelId="{F982C8FE-1573-4340-90C1-D6B94A2B3B09}" type="presParOf" srcId="{61E6D52D-F856-44BB-B686-86E4733157E4}" destId="{4F3C7368-A532-4135-B692-BD03075DE14B}" srcOrd="5" destOrd="0" presId="urn:microsoft.com/office/officeart/2018/2/layout/IconVerticalSolidList"/>
    <dgm:cxn modelId="{911D16E3-D1FF-480E-9593-D77BEAA81A5E}" type="presParOf" srcId="{61E6D52D-F856-44BB-B686-86E4733157E4}" destId="{8D6B6FD7-72C9-4DEE-8BD7-304EAA547D45}" srcOrd="6" destOrd="0" presId="urn:microsoft.com/office/officeart/2018/2/layout/IconVerticalSolidList"/>
    <dgm:cxn modelId="{8AED8B0E-7F0D-4F42-972F-C73BC7B0DCA6}" type="presParOf" srcId="{8D6B6FD7-72C9-4DEE-8BD7-304EAA547D45}" destId="{C50AAD95-993A-4497-A267-148CC229B5DF}" srcOrd="0" destOrd="0" presId="urn:microsoft.com/office/officeart/2018/2/layout/IconVerticalSolidList"/>
    <dgm:cxn modelId="{0573C6D6-78BE-46F2-8637-E4ABF99158BB}" type="presParOf" srcId="{8D6B6FD7-72C9-4DEE-8BD7-304EAA547D45}" destId="{04880FE5-6A07-40AC-8DD8-0054CC418AF0}" srcOrd="1" destOrd="0" presId="urn:microsoft.com/office/officeart/2018/2/layout/IconVerticalSolidList"/>
    <dgm:cxn modelId="{D2A19BA8-88BF-4403-A554-45D6015C6758}" type="presParOf" srcId="{8D6B6FD7-72C9-4DEE-8BD7-304EAA547D45}" destId="{4E6A3786-5FF7-4D54-9F9B-39C8A324788D}" srcOrd="2" destOrd="0" presId="urn:microsoft.com/office/officeart/2018/2/layout/IconVerticalSolidList"/>
    <dgm:cxn modelId="{8C0FF6CC-CE20-4CDD-8FD2-9B2041574243}" type="presParOf" srcId="{8D6B6FD7-72C9-4DEE-8BD7-304EAA547D45}" destId="{37E35E52-A5BC-46D8-AB3C-346E662D0418}" srcOrd="3" destOrd="0" presId="urn:microsoft.com/office/officeart/2018/2/layout/IconVerticalSolidList"/>
    <dgm:cxn modelId="{FA3B2B29-BFCC-413C-A2AB-EE637B5AB24E}" type="presParOf" srcId="{61E6D52D-F856-44BB-B686-86E4733157E4}" destId="{A5260C1D-0DC7-420A-8335-021EDAFDE7CA}" srcOrd="7" destOrd="0" presId="urn:microsoft.com/office/officeart/2018/2/layout/IconVerticalSolidList"/>
    <dgm:cxn modelId="{03991662-04E5-4BF0-A5B5-6A2E0EB5FF6B}" type="presParOf" srcId="{61E6D52D-F856-44BB-B686-86E4733157E4}" destId="{D5A09FF3-A51A-4DA8-A5B3-0B94B28D6AB0}" srcOrd="8" destOrd="0" presId="urn:microsoft.com/office/officeart/2018/2/layout/IconVerticalSolidList"/>
    <dgm:cxn modelId="{DFC2ADBE-72B5-46D4-A5FB-146F7F3C0E0D}" type="presParOf" srcId="{D5A09FF3-A51A-4DA8-A5B3-0B94B28D6AB0}" destId="{F787F277-03A7-4AD3-B51E-D645CCDF87D0}" srcOrd="0" destOrd="0" presId="urn:microsoft.com/office/officeart/2018/2/layout/IconVerticalSolidList"/>
    <dgm:cxn modelId="{F7DFBBE2-0A95-40F5-9DC1-9248340A7F7A}" type="presParOf" srcId="{D5A09FF3-A51A-4DA8-A5B3-0B94B28D6AB0}" destId="{FB415736-AFEF-416C-99FC-5B3AEA5B356D}" srcOrd="1" destOrd="0" presId="urn:microsoft.com/office/officeart/2018/2/layout/IconVerticalSolidList"/>
    <dgm:cxn modelId="{857D2A80-839D-45F1-94E9-1E06B96C0E81}" type="presParOf" srcId="{D5A09FF3-A51A-4DA8-A5B3-0B94B28D6AB0}" destId="{F8BD82AC-0D82-41C5-BE1D-2CFE52BD9C48}" srcOrd="2" destOrd="0" presId="urn:microsoft.com/office/officeart/2018/2/layout/IconVerticalSolidList"/>
    <dgm:cxn modelId="{6027CCEC-4B9A-4075-8840-7ABDBBE6BB14}" type="presParOf" srcId="{D5A09FF3-A51A-4DA8-A5B3-0B94B28D6AB0}" destId="{E6576ECC-C668-495F-87A2-09B5B40C91C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27A46-7D7A-4D6B-B705-80A31C6E8AE2}">
      <dsp:nvSpPr>
        <dsp:cNvPr id="0" name=""/>
        <dsp:cNvSpPr/>
      </dsp:nvSpPr>
      <dsp:spPr>
        <a:xfrm>
          <a:off x="639061" y="488572"/>
          <a:ext cx="639140" cy="6391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B88EE-8991-4E55-B708-2D7F08E76CE1}">
      <dsp:nvSpPr>
        <dsp:cNvPr id="0" name=""/>
        <dsp:cNvSpPr/>
      </dsp:nvSpPr>
      <dsp:spPr>
        <a:xfrm>
          <a:off x="248475" y="1383173"/>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Housing Rehabilitation</a:t>
          </a:r>
        </a:p>
      </dsp:txBody>
      <dsp:txXfrm>
        <a:off x="248475" y="1383173"/>
        <a:ext cx="1420312" cy="568125"/>
      </dsp:txXfrm>
    </dsp:sp>
    <dsp:sp modelId="{CD7552BA-B523-4E23-986A-2BB9265E142B}">
      <dsp:nvSpPr>
        <dsp:cNvPr id="0" name=""/>
        <dsp:cNvSpPr/>
      </dsp:nvSpPr>
      <dsp:spPr>
        <a:xfrm>
          <a:off x="2307928" y="488572"/>
          <a:ext cx="639140" cy="6391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5FDCFC-86E0-4750-9D09-5B0ECCC03107}">
      <dsp:nvSpPr>
        <dsp:cNvPr id="0" name=""/>
        <dsp:cNvSpPr/>
      </dsp:nvSpPr>
      <dsp:spPr>
        <a:xfrm>
          <a:off x="1917342" y="1383173"/>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Homeownership Assistance</a:t>
          </a:r>
        </a:p>
      </dsp:txBody>
      <dsp:txXfrm>
        <a:off x="1917342" y="1383173"/>
        <a:ext cx="1420312" cy="568125"/>
      </dsp:txXfrm>
    </dsp:sp>
    <dsp:sp modelId="{A5AEC0EA-78F6-4865-AA46-56B0285DE850}">
      <dsp:nvSpPr>
        <dsp:cNvPr id="0" name=""/>
        <dsp:cNvSpPr/>
      </dsp:nvSpPr>
      <dsp:spPr>
        <a:xfrm>
          <a:off x="3976796" y="488572"/>
          <a:ext cx="639140" cy="63914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E1C33-9C54-4BEB-A94E-B4BAD7D05B7D}">
      <dsp:nvSpPr>
        <dsp:cNvPr id="0" name=""/>
        <dsp:cNvSpPr/>
      </dsp:nvSpPr>
      <dsp:spPr>
        <a:xfrm>
          <a:off x="3586210" y="1383173"/>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Public Facilities and Improvements</a:t>
          </a:r>
        </a:p>
      </dsp:txBody>
      <dsp:txXfrm>
        <a:off x="3586210" y="1383173"/>
        <a:ext cx="1420312" cy="568125"/>
      </dsp:txXfrm>
    </dsp:sp>
    <dsp:sp modelId="{599217BC-6562-47C4-A11A-EA4D8E5A219F}">
      <dsp:nvSpPr>
        <dsp:cNvPr id="0" name=""/>
        <dsp:cNvSpPr/>
      </dsp:nvSpPr>
      <dsp:spPr>
        <a:xfrm>
          <a:off x="5645663" y="488572"/>
          <a:ext cx="639140" cy="6391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899389-FD3D-453D-9768-15FF644ABD3A}">
      <dsp:nvSpPr>
        <dsp:cNvPr id="0" name=""/>
        <dsp:cNvSpPr/>
      </dsp:nvSpPr>
      <dsp:spPr>
        <a:xfrm>
          <a:off x="5255077" y="1383173"/>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Blight Removal Demolition/Site Preparation</a:t>
          </a:r>
        </a:p>
      </dsp:txBody>
      <dsp:txXfrm>
        <a:off x="5255077" y="1383173"/>
        <a:ext cx="1420312" cy="568125"/>
      </dsp:txXfrm>
    </dsp:sp>
    <dsp:sp modelId="{F9B1DFAF-77F5-46DC-8E60-DB72A4B2CABB}">
      <dsp:nvSpPr>
        <dsp:cNvPr id="0" name=""/>
        <dsp:cNvSpPr/>
      </dsp:nvSpPr>
      <dsp:spPr>
        <a:xfrm>
          <a:off x="7314530" y="488572"/>
          <a:ext cx="639140" cy="6391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CB3739-5AF6-4E73-84C7-391EF39D037A}">
      <dsp:nvSpPr>
        <dsp:cNvPr id="0" name=""/>
        <dsp:cNvSpPr/>
      </dsp:nvSpPr>
      <dsp:spPr>
        <a:xfrm>
          <a:off x="6923944" y="1383173"/>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Code Enforcement</a:t>
          </a:r>
        </a:p>
      </dsp:txBody>
      <dsp:txXfrm>
        <a:off x="6923944" y="1383173"/>
        <a:ext cx="1420312" cy="568125"/>
      </dsp:txXfrm>
    </dsp:sp>
    <dsp:sp modelId="{C5B42EDA-F122-4EE8-9735-5A4AD1728AB1}">
      <dsp:nvSpPr>
        <dsp:cNvPr id="0" name=""/>
        <dsp:cNvSpPr/>
      </dsp:nvSpPr>
      <dsp:spPr>
        <a:xfrm>
          <a:off x="8983397" y="488572"/>
          <a:ext cx="639140" cy="63914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67361C-D3AF-4A5B-A3B6-B10A4E46DD07}">
      <dsp:nvSpPr>
        <dsp:cNvPr id="0" name=""/>
        <dsp:cNvSpPr/>
      </dsp:nvSpPr>
      <dsp:spPr>
        <a:xfrm>
          <a:off x="8592811" y="1383173"/>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Economic Development</a:t>
          </a:r>
        </a:p>
      </dsp:txBody>
      <dsp:txXfrm>
        <a:off x="8592811" y="1383173"/>
        <a:ext cx="1420312" cy="568125"/>
      </dsp:txXfrm>
    </dsp:sp>
    <dsp:sp modelId="{04D03EBF-D843-4BE5-8FAC-921FC028CBC2}">
      <dsp:nvSpPr>
        <dsp:cNvPr id="0" name=""/>
        <dsp:cNvSpPr/>
      </dsp:nvSpPr>
      <dsp:spPr>
        <a:xfrm>
          <a:off x="3976796" y="2306376"/>
          <a:ext cx="639140" cy="639140"/>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E74FB4-BFB2-4C17-9C78-94C778C14CFC}">
      <dsp:nvSpPr>
        <dsp:cNvPr id="0" name=""/>
        <dsp:cNvSpPr/>
      </dsp:nvSpPr>
      <dsp:spPr>
        <a:xfrm>
          <a:off x="3586210" y="3200977"/>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Acquisition / Disposition of Real Property</a:t>
          </a:r>
        </a:p>
      </dsp:txBody>
      <dsp:txXfrm>
        <a:off x="3586210" y="3200977"/>
        <a:ext cx="1420312" cy="568125"/>
      </dsp:txXfrm>
    </dsp:sp>
    <dsp:sp modelId="{97B17D4E-2394-43F0-9520-4FB1A0A4611E}">
      <dsp:nvSpPr>
        <dsp:cNvPr id="0" name=""/>
        <dsp:cNvSpPr/>
      </dsp:nvSpPr>
      <dsp:spPr>
        <a:xfrm>
          <a:off x="5645663" y="2306376"/>
          <a:ext cx="639140" cy="63914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6134B0-618B-499A-8D7D-C2B06C72335F}">
      <dsp:nvSpPr>
        <dsp:cNvPr id="0" name=""/>
        <dsp:cNvSpPr/>
      </dsp:nvSpPr>
      <dsp:spPr>
        <a:xfrm>
          <a:off x="5255077" y="3200977"/>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Public Services</a:t>
          </a:r>
        </a:p>
      </dsp:txBody>
      <dsp:txXfrm>
        <a:off x="5255077" y="3200977"/>
        <a:ext cx="1420312" cy="568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5413A-4B60-4F8F-A5A0-6F25365A99AB}">
      <dsp:nvSpPr>
        <dsp:cNvPr id="0" name=""/>
        <dsp:cNvSpPr/>
      </dsp:nvSpPr>
      <dsp:spPr>
        <a:xfrm>
          <a:off x="2020250" y="247034"/>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F04CEF-79FC-4444-87AA-4C6AD7109703}">
      <dsp:nvSpPr>
        <dsp:cNvPr id="0" name=""/>
        <dsp:cNvSpPr/>
      </dsp:nvSpPr>
      <dsp:spPr>
        <a:xfrm>
          <a:off x="1525250" y="1450140"/>
          <a:ext cx="1800000"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Speak Pro" panose="020B0504020101020102" pitchFamily="34" charset="0"/>
            </a:rPr>
            <a:t>Benefit Low- and Moderate-Income Persons</a:t>
          </a:r>
          <a:r>
            <a:rPr lang="en-US" sz="2000" kern="1200" dirty="0">
              <a:latin typeface="Speak Pro" panose="020B0504020101020102" pitchFamily="34" charset="0"/>
            </a:rPr>
            <a:t> </a:t>
          </a:r>
        </a:p>
        <a:p>
          <a:pPr marL="0" lvl="0" indent="0" algn="ctr" defTabSz="889000">
            <a:lnSpc>
              <a:spcPct val="90000"/>
            </a:lnSpc>
            <a:spcBef>
              <a:spcPct val="0"/>
            </a:spcBef>
            <a:spcAft>
              <a:spcPct val="35000"/>
            </a:spcAft>
            <a:buNone/>
          </a:pPr>
          <a:r>
            <a:rPr lang="en-US" sz="2000" kern="1200" dirty="0">
              <a:latin typeface="Speak Pro" panose="020B0504020101020102" pitchFamily="34" charset="0"/>
            </a:rPr>
            <a:t>(at least 70% of grant amount)</a:t>
          </a:r>
        </a:p>
      </dsp:txBody>
      <dsp:txXfrm>
        <a:off x="1525250" y="1450140"/>
        <a:ext cx="1800000" cy="1417500"/>
      </dsp:txXfrm>
    </dsp:sp>
    <dsp:sp modelId="{A0C5249B-825F-49A4-9B26-4857117365D4}">
      <dsp:nvSpPr>
        <dsp:cNvPr id="0" name=""/>
        <dsp:cNvSpPr/>
      </dsp:nvSpPr>
      <dsp:spPr>
        <a:xfrm>
          <a:off x="4135250" y="247034"/>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86128E-2DF9-4C7E-95F1-99020C96E155}">
      <dsp:nvSpPr>
        <dsp:cNvPr id="0" name=""/>
        <dsp:cNvSpPr/>
      </dsp:nvSpPr>
      <dsp:spPr>
        <a:xfrm>
          <a:off x="3640250" y="1450140"/>
          <a:ext cx="1800000"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Speak Pro" panose="020B0504020101020102" pitchFamily="34" charset="0"/>
            </a:rPr>
            <a:t>Prevent or Eliminate Blight</a:t>
          </a:r>
          <a:endParaRPr lang="en-US" sz="2000" kern="1200" dirty="0">
            <a:latin typeface="Speak Pro" panose="020B0504020101020102" pitchFamily="34" charset="0"/>
          </a:endParaRPr>
        </a:p>
        <a:p>
          <a:pPr marL="0" lvl="0" indent="0" algn="ctr" defTabSz="889000">
            <a:lnSpc>
              <a:spcPct val="90000"/>
            </a:lnSpc>
            <a:spcBef>
              <a:spcPct val="0"/>
            </a:spcBef>
            <a:spcAft>
              <a:spcPct val="35000"/>
            </a:spcAft>
            <a:buNone/>
          </a:pPr>
          <a:r>
            <a:rPr lang="en-US" sz="2000" kern="1200" dirty="0">
              <a:latin typeface="Speak Pro" panose="020B0504020101020102" pitchFamily="34" charset="0"/>
            </a:rPr>
            <a:t> (not more than 30% of grant amount)</a:t>
          </a:r>
        </a:p>
      </dsp:txBody>
      <dsp:txXfrm>
        <a:off x="3640250" y="1450140"/>
        <a:ext cx="1800000" cy="1417500"/>
      </dsp:txXfrm>
    </dsp:sp>
    <dsp:sp modelId="{7B58BC33-520A-4700-B7E3-E2AA77E14142}">
      <dsp:nvSpPr>
        <dsp:cNvPr id="0" name=""/>
        <dsp:cNvSpPr/>
      </dsp:nvSpPr>
      <dsp:spPr>
        <a:xfrm>
          <a:off x="6250249" y="247034"/>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5BFE43-41CF-49F7-B245-835791119515}">
      <dsp:nvSpPr>
        <dsp:cNvPr id="0" name=""/>
        <dsp:cNvSpPr/>
      </dsp:nvSpPr>
      <dsp:spPr>
        <a:xfrm>
          <a:off x="5755249" y="1450140"/>
          <a:ext cx="1800000"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US" sz="2100" kern="1200" dirty="0">
              <a:latin typeface="Speak Pro" panose="020B0504020101020102" pitchFamily="34" charset="0"/>
            </a:rPr>
            <a:t>Meet </a:t>
          </a:r>
          <a:r>
            <a:rPr lang="en-US" sz="2100" b="1" kern="1200" dirty="0">
              <a:latin typeface="Speak Pro" panose="020B0504020101020102" pitchFamily="34" charset="0"/>
            </a:rPr>
            <a:t>Urgent Needs</a:t>
          </a:r>
          <a:r>
            <a:rPr lang="en-US" sz="2100" kern="1200" dirty="0">
              <a:latin typeface="Speak Pro" panose="020B0504020101020102" pitchFamily="34" charset="0"/>
            </a:rPr>
            <a:t> when health and welfare are threatened</a:t>
          </a:r>
        </a:p>
      </dsp:txBody>
      <dsp:txXfrm>
        <a:off x="5755249" y="1450140"/>
        <a:ext cx="1800000" cy="141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8BCBE-2CC4-4D32-A4B4-C511A13CBF8D}">
      <dsp:nvSpPr>
        <dsp:cNvPr id="0" name=""/>
        <dsp:cNvSpPr/>
      </dsp:nvSpPr>
      <dsp:spPr>
        <a:xfrm>
          <a:off x="0" y="3399"/>
          <a:ext cx="10515600" cy="724089"/>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40FBFDE0-32E9-4628-96FD-5013C4B90105}">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A5286A-1797-4840-B12C-74ED93A35D44}">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dirty="0"/>
            <a:t>Improve Access to and Quality of Housing</a:t>
          </a:r>
        </a:p>
      </dsp:txBody>
      <dsp:txXfrm>
        <a:off x="836323" y="3399"/>
        <a:ext cx="9679276" cy="724089"/>
      </dsp:txXfrm>
    </dsp:sp>
    <dsp:sp modelId="{2F3C8463-2237-4794-A6EA-C59801656DA4}">
      <dsp:nvSpPr>
        <dsp:cNvPr id="0" name=""/>
        <dsp:cNvSpPr/>
      </dsp:nvSpPr>
      <dsp:spPr>
        <a:xfrm>
          <a:off x="0" y="908511"/>
          <a:ext cx="10515600" cy="724089"/>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B81AEF6F-4955-4FDA-BA4D-70DF9C766E23}">
      <dsp:nvSpPr>
        <dsp:cNvPr id="0" name=""/>
        <dsp:cNvSpPr/>
      </dsp:nvSpPr>
      <dsp:spPr>
        <a:xfrm>
          <a:off x="219037" y="1071431"/>
          <a:ext cx="398249" cy="39824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9C3B76-15BD-4035-A250-45C12517EC02}">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Provide Public Services</a:t>
          </a:r>
        </a:p>
      </dsp:txBody>
      <dsp:txXfrm>
        <a:off x="836323" y="908511"/>
        <a:ext cx="9679276" cy="724089"/>
      </dsp:txXfrm>
    </dsp:sp>
    <dsp:sp modelId="{55B46F28-439C-4F62-83C7-5C41D42D5921}">
      <dsp:nvSpPr>
        <dsp:cNvPr id="0" name=""/>
        <dsp:cNvSpPr/>
      </dsp:nvSpPr>
      <dsp:spPr>
        <a:xfrm>
          <a:off x="0" y="1813624"/>
          <a:ext cx="10515600" cy="724089"/>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987BFC9B-7F40-4AA6-8D5D-D668963924D8}">
      <dsp:nvSpPr>
        <dsp:cNvPr id="0" name=""/>
        <dsp:cNvSpPr/>
      </dsp:nvSpPr>
      <dsp:spPr>
        <a:xfrm>
          <a:off x="219037" y="1976544"/>
          <a:ext cx="398249" cy="39824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7D898D-D64B-4E55-A835-3D5E3BC54F21}">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Improve Public Facilities and Infrastructure</a:t>
          </a:r>
        </a:p>
      </dsp:txBody>
      <dsp:txXfrm>
        <a:off x="836323" y="1813624"/>
        <a:ext cx="9679276" cy="724089"/>
      </dsp:txXfrm>
    </dsp:sp>
    <dsp:sp modelId="{C50AAD95-993A-4497-A267-148CC229B5DF}">
      <dsp:nvSpPr>
        <dsp:cNvPr id="0" name=""/>
        <dsp:cNvSpPr/>
      </dsp:nvSpPr>
      <dsp:spPr>
        <a:xfrm>
          <a:off x="0" y="2718736"/>
          <a:ext cx="10515600" cy="724089"/>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04880FE5-6A07-40AC-8DD8-0054CC418AF0}">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35E52-A5BC-46D8-AB3C-346E662D0418}">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Economic Development</a:t>
          </a:r>
        </a:p>
      </dsp:txBody>
      <dsp:txXfrm>
        <a:off x="836323" y="2718736"/>
        <a:ext cx="9679276" cy="724089"/>
      </dsp:txXfrm>
    </dsp:sp>
    <dsp:sp modelId="{F787F277-03A7-4AD3-B51E-D645CCDF87D0}">
      <dsp:nvSpPr>
        <dsp:cNvPr id="0" name=""/>
        <dsp:cNvSpPr/>
      </dsp:nvSpPr>
      <dsp:spPr>
        <a:xfrm>
          <a:off x="0" y="3623848"/>
          <a:ext cx="10515600" cy="724089"/>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FB415736-AFEF-416C-99FC-5B3AEA5B356D}">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576ECC-C668-495F-87A2-09B5B40C91C8}">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Planning and Administration</a:t>
          </a:r>
        </a:p>
      </dsp:txBody>
      <dsp:txXfrm>
        <a:off x="836323" y="3623848"/>
        <a:ext cx="9679276" cy="72408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F17359-000A-9044-B834-9FBD0018D5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C98B882-BA21-D947-B59A-B375F7B018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73F5E-F60B-3D42-A6DD-6D5611C2F6EE}" type="datetimeFigureOut">
              <a:rPr lang="en-US" smtClean="0"/>
              <a:t>8/12/2021</a:t>
            </a:fld>
            <a:endParaRPr lang="en-US" dirty="0"/>
          </a:p>
        </p:txBody>
      </p:sp>
      <p:sp>
        <p:nvSpPr>
          <p:cNvPr id="4" name="Footer Placeholder 3">
            <a:extLst>
              <a:ext uri="{FF2B5EF4-FFF2-40B4-BE49-F238E27FC236}">
                <a16:creationId xmlns:a16="http://schemas.microsoft.com/office/drawing/2014/main" id="{8219AD5B-1A75-1A4A-8459-A96AB79E9D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49C6818-84EB-2D43-AA44-FC64C4595B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28A1AC-D174-D44D-BB31-612041F19AA1}" type="slidenum">
              <a:rPr lang="en-US" smtClean="0"/>
              <a:t>‹#›</a:t>
            </a:fld>
            <a:endParaRPr lang="en-US" dirty="0"/>
          </a:p>
        </p:txBody>
      </p:sp>
    </p:spTree>
    <p:extLst>
      <p:ext uri="{BB962C8B-B14F-4D97-AF65-F5344CB8AC3E}">
        <p14:creationId xmlns:p14="http://schemas.microsoft.com/office/powerpoint/2010/main" val="3575170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502D4-C0B0-AF4E-8CCE-69AF4E8C11D2}" type="datetimeFigureOut">
              <a:rPr lang="en-US" smtClean="0"/>
              <a:t>8/12/2021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BC6DB-0E0C-BE43-8159-CC19B8BBEDDE}" type="slidenum">
              <a:rPr lang="en-US" smtClean="0"/>
              <a:t>‹#›</a:t>
            </a:fld>
            <a:endParaRPr lang="en-US"/>
          </a:p>
        </p:txBody>
      </p:sp>
    </p:spTree>
    <p:extLst>
      <p:ext uri="{BB962C8B-B14F-4D97-AF65-F5344CB8AC3E}">
        <p14:creationId xmlns:p14="http://schemas.microsoft.com/office/powerpoint/2010/main" val="672137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0BC6DB-0E0C-BE43-8159-CC19B8BBEDDE}" type="slidenum">
              <a:rPr lang="en-US" smtClean="0"/>
              <a:t>4</a:t>
            </a:fld>
            <a:endParaRPr lang="en-US"/>
          </a:p>
        </p:txBody>
      </p:sp>
    </p:spTree>
    <p:extLst>
      <p:ext uri="{BB962C8B-B14F-4D97-AF65-F5344CB8AC3E}">
        <p14:creationId xmlns:p14="http://schemas.microsoft.com/office/powerpoint/2010/main" val="114752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0BC6DB-0E0C-BE43-8159-CC19B8BBEDDE}" type="slidenum">
              <a:rPr lang="en-US" smtClean="0"/>
              <a:t>5</a:t>
            </a:fld>
            <a:endParaRPr lang="en-US"/>
          </a:p>
        </p:txBody>
      </p:sp>
    </p:spTree>
    <p:extLst>
      <p:ext uri="{BB962C8B-B14F-4D97-AF65-F5344CB8AC3E}">
        <p14:creationId xmlns:p14="http://schemas.microsoft.com/office/powerpoint/2010/main" val="4291658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2021 Annual Action Plan covers the period of October 1, 2021 thru September 30, 2022</a:t>
            </a:r>
          </a:p>
        </p:txBody>
      </p:sp>
      <p:sp>
        <p:nvSpPr>
          <p:cNvPr id="4" name="Slide Number Placeholder 3"/>
          <p:cNvSpPr>
            <a:spLocks noGrp="1"/>
          </p:cNvSpPr>
          <p:nvPr>
            <p:ph type="sldNum" sz="quarter" idx="5"/>
          </p:nvPr>
        </p:nvSpPr>
        <p:spPr/>
        <p:txBody>
          <a:bodyPr/>
          <a:lstStyle/>
          <a:p>
            <a:fld id="{050BC6DB-0E0C-BE43-8159-CC19B8BBEDDE}" type="slidenum">
              <a:rPr lang="en-US" smtClean="0"/>
              <a:t>7</a:t>
            </a:fld>
            <a:endParaRPr lang="en-US"/>
          </a:p>
        </p:txBody>
      </p:sp>
    </p:spTree>
    <p:extLst>
      <p:ext uri="{BB962C8B-B14F-4D97-AF65-F5344CB8AC3E}">
        <p14:creationId xmlns:p14="http://schemas.microsoft.com/office/powerpoint/2010/main" val="379206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0BC6DB-0E0C-BE43-8159-CC19B8BBEDDE}" type="slidenum">
              <a:rPr lang="en-US" smtClean="0"/>
              <a:t>13</a:t>
            </a:fld>
            <a:endParaRPr lang="en-US"/>
          </a:p>
        </p:txBody>
      </p:sp>
    </p:spTree>
    <p:extLst>
      <p:ext uri="{BB962C8B-B14F-4D97-AF65-F5344CB8AC3E}">
        <p14:creationId xmlns:p14="http://schemas.microsoft.com/office/powerpoint/2010/main" val="3034899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0BC6DB-0E0C-BE43-8159-CC19B8BBEDDE}" type="slidenum">
              <a:rPr lang="en-US" smtClean="0"/>
              <a:t>14</a:t>
            </a:fld>
            <a:endParaRPr lang="en-US"/>
          </a:p>
        </p:txBody>
      </p:sp>
    </p:spTree>
    <p:extLst>
      <p:ext uri="{BB962C8B-B14F-4D97-AF65-F5344CB8AC3E}">
        <p14:creationId xmlns:p14="http://schemas.microsoft.com/office/powerpoint/2010/main" val="178733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0BC6DB-0E0C-BE43-8159-CC19B8BBEDDE}" type="slidenum">
              <a:rPr lang="en-US" smtClean="0"/>
              <a:t>15</a:t>
            </a:fld>
            <a:endParaRPr lang="en-US"/>
          </a:p>
        </p:txBody>
      </p:sp>
    </p:spTree>
    <p:extLst>
      <p:ext uri="{BB962C8B-B14F-4D97-AF65-F5344CB8AC3E}">
        <p14:creationId xmlns:p14="http://schemas.microsoft.com/office/powerpoint/2010/main" val="3474781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28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215342"/>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E71328B3-338C-BB43-A9F5-AACCE2E54E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9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928264"/>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4498670"/>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1928264"/>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327254B-5501-7248-A89F-42912B5A8BD2}"/>
              </a:ext>
            </a:extLst>
          </p:cNvPr>
          <p:cNvCxnSpPr>
            <a:cxnSpLocks/>
          </p:cNvCxnSpPr>
          <p:nvPr userDrawn="1"/>
        </p:nvCxnSpPr>
        <p:spPr>
          <a:xfrm>
            <a:off x="0" y="1405468"/>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005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_4">
    <p:bg>
      <p:bgPr>
        <a:solidFill>
          <a:schemeClr val="accent4">
            <a:lumMod val="50000"/>
          </a:schemeClr>
        </a:solidFill>
        <a:effectLst/>
      </p:bgPr>
    </p:bg>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124487" y="0"/>
            <a:ext cx="11067514"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24487" y="-1"/>
            <a:ext cx="11067514"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087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1"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4A57CAA2-2658-B441-A787-4B54C65D3BF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38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w/Caption_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52400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6338806"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1524000"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F2E583C8-CCA8-BB4A-B8AA-4ED85B62E67F}"/>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66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Caption_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635662"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820856"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4C8C2B99-ED08-1F48-BE5D-40E40D09C7B7}"/>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87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Caption_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8843" y="3482977"/>
            <a:ext cx="10961177"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10" name="Straight Connector 9">
            <a:extLst>
              <a:ext uri="{FF2B5EF4-FFF2-40B4-BE49-F238E27FC236}">
                <a16:creationId xmlns:a16="http://schemas.microsoft.com/office/drawing/2014/main" id="{79B33817-49F3-B440-A271-466603AE1964}"/>
              </a:ext>
            </a:extLst>
          </p:cNvPr>
          <p:cNvCxnSpPr>
            <a:cxnSpLocks/>
          </p:cNvCxnSpPr>
          <p:nvPr userDrawn="1"/>
        </p:nvCxnSpPr>
        <p:spPr>
          <a:xfrm>
            <a:off x="0" y="421214"/>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8576316B-7498-2E42-9B52-88BF1C9DF40C}"/>
              </a:ext>
            </a:extLst>
          </p:cNvPr>
          <p:cNvSpPr>
            <a:spLocks noGrp="1"/>
          </p:cNvSpPr>
          <p:nvPr>
            <p:ph idx="1" hasCustomPrompt="1"/>
          </p:nvPr>
        </p:nvSpPr>
        <p:spPr>
          <a:xfrm>
            <a:off x="5567465"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451775DA-49A0-2F4D-9F21-5D20DA6BA9B6}"/>
              </a:ext>
            </a:extLst>
          </p:cNvPr>
          <p:cNvSpPr>
            <a:spLocks noGrp="1"/>
          </p:cNvSpPr>
          <p:nvPr>
            <p:ph type="ctrTitle"/>
          </p:nvPr>
        </p:nvSpPr>
        <p:spPr>
          <a:xfrm>
            <a:off x="608844"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496456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Caption_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5" name="Straight Connector 4">
            <a:extLst>
              <a:ext uri="{FF2B5EF4-FFF2-40B4-BE49-F238E27FC236}">
                <a16:creationId xmlns:a16="http://schemas.microsoft.com/office/drawing/2014/main" id="{40C0F668-C1BA-A349-A542-9E54E73E8178}"/>
              </a:ext>
            </a:extLst>
          </p:cNvPr>
          <p:cNvCxnSpPr>
            <a:cxnSpLocks/>
          </p:cNvCxnSpPr>
          <p:nvPr userDrawn="1"/>
        </p:nvCxnSpPr>
        <p:spPr>
          <a:xfrm>
            <a:off x="4961621" y="339644"/>
            <a:ext cx="0" cy="28065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339644"/>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780326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Caption_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16414763-7D4F-994A-AAA9-7DC46C19D816}"/>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706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8/12/2021</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1627321"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706796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1627322"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7067963"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42073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814249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8/12/2021</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39262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5833265"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392624"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5833265"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7" name="Straight Connector 16">
            <a:extLst>
              <a:ext uri="{FF2B5EF4-FFF2-40B4-BE49-F238E27FC236}">
                <a16:creationId xmlns:a16="http://schemas.microsoft.com/office/drawing/2014/main" id="{E28CCA37-00BD-0A43-8647-67DD0510A7E3}"/>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196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8/12/2021</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81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_5">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C5233AE2-5078-C34D-8EAD-6F7B344F5241}"/>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8/12/2021</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969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588936"/>
            <a:ext cx="11432584" cy="597663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2C41291C-383F-CF4B-AB8E-2B40741A62AF}"/>
              </a:ext>
            </a:extLst>
          </p:cNvPr>
          <p:cNvCxnSpPr>
            <a:cxnSpLocks/>
          </p:cNvCxnSpPr>
          <p:nvPr userDrawn="1"/>
        </p:nvCxnSpPr>
        <p:spPr>
          <a:xfrm>
            <a:off x="0" y="292426"/>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4C5937-11C0-4E5A-867C-7AB68EA532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1957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292426"/>
            <a:ext cx="10219457"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4" name="Straight Connector 3">
            <a:extLst>
              <a:ext uri="{FF2B5EF4-FFF2-40B4-BE49-F238E27FC236}">
                <a16:creationId xmlns:a16="http://schemas.microsoft.com/office/drawing/2014/main" id="{F516C013-C8E5-B44C-B6D6-DE71D0CC52C4}"/>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E2D069-321B-434C-BB63-530EE51B64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2183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134319" y="0"/>
            <a:ext cx="1105768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DCA0415B-CCA3-7142-BDAA-6DAC63FB634C}"/>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040D77-4CF4-4BFB-9FFB-8C9746D3906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9264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_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43A34E77-65E8-214A-93DD-907ECB950F42}"/>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C15D6B-DF62-4A31-87F3-2084A6C590A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7893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8/12/2021</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6993359"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257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8/12/2021</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0"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5708797"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267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134319" y="1"/>
            <a:ext cx="11057681" cy="6858002"/>
          </a:xfrm>
          <a:prstGeom prst="rect">
            <a:avLst/>
          </a:prstGeom>
          <a:solidFill>
            <a:schemeClr val="accent4">
              <a:lumMod val="50000"/>
            </a:schemeClr>
          </a:solidFill>
        </p:spPr>
        <p:txBody>
          <a:bodyPr/>
          <a:lstStyle/>
          <a:p>
            <a:r>
              <a:rPr lang="en-US"/>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8/12/2021</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39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34319" y="0"/>
            <a:ext cx="1105768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37568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nd Content_5">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 y="1"/>
            <a:ext cx="12192000" cy="6858002"/>
          </a:xfrm>
          <a:prstGeom prst="rect">
            <a:avLst/>
          </a:prstGeom>
          <a:solidFill>
            <a:schemeClr val="accent4">
              <a:lumMod val="50000"/>
            </a:schemeClr>
          </a:solidFill>
        </p:spPr>
        <p:txBody>
          <a:bodyPr/>
          <a:lstStyle/>
          <a:p>
            <a:r>
              <a:rPr lang="en-US"/>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8/12/2021</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4890577"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5" name="Text Placeholder 10">
            <a:extLst>
              <a:ext uri="{FF2B5EF4-FFF2-40B4-BE49-F238E27FC236}">
                <a16:creationId xmlns:a16="http://schemas.microsoft.com/office/drawing/2014/main" id="{F7FB4ADF-1B3E-A442-B2C9-518CBE7637DB}"/>
              </a:ext>
            </a:extLst>
          </p:cNvPr>
          <p:cNvSpPr>
            <a:spLocks noGrp="1"/>
          </p:cNvSpPr>
          <p:nvPr>
            <p:ph type="body" sz="quarter" idx="14"/>
          </p:nvPr>
        </p:nvSpPr>
        <p:spPr>
          <a:xfrm>
            <a:off x="392624"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8996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aption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46059"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7313354" y="4418889"/>
            <a:ext cx="3289100"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7313355" y="5080791"/>
            <a:ext cx="3289100"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B39C4094-208E-7E4A-848A-F76A1573073A}"/>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355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nd Caption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4418889"/>
            <a:ext cx="4609683"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5080791"/>
            <a:ext cx="4609683"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8BE71BC7-72EE-294C-9A39-61A77EE295A0}"/>
              </a:ext>
            </a:extLst>
          </p:cNvPr>
          <p:cNvCxnSpPr>
            <a:cxnSpLocks/>
          </p:cNvCxnSpPr>
          <p:nvPr userDrawn="1"/>
        </p:nvCxnSpPr>
        <p:spPr>
          <a:xfrm>
            <a:off x="392623" y="5080791"/>
            <a:ext cx="4609683"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738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Caption_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1645582" y="5080791"/>
            <a:ext cx="3289100"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906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and Caption_5">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1F4417F7-7CDE-DF44-9B0E-AC44EE99BF4B}"/>
              </a:ext>
            </a:extLst>
          </p:cNvPr>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3429000"/>
            <a:ext cx="4609683"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4090902"/>
            <a:ext cx="4609683"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79F22032-BAB9-744C-B14E-54350BBD1C7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238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verview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t>8/12/2021</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2" y="339645"/>
            <a:ext cx="1021945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noProof="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2"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2" y="2366353"/>
            <a:ext cx="369944" cy="368788"/>
          </a:xfrm>
        </p:spPr>
        <p:txBody>
          <a:bodyPr anchor="ctr">
            <a:normAutofit/>
          </a:bodyPr>
          <a:lstStyle>
            <a:lvl1pPr marL="0" indent="0" algn="ctr">
              <a:buNone/>
              <a:defRPr sz="800"/>
            </a:lvl1pPr>
          </a:lstStyle>
          <a:p>
            <a:r>
              <a:rPr lang="en-US" noProof="0"/>
              <a:t>Click icon to add picture</a:t>
            </a:r>
            <a:endParaRPr lang="en-US" noProof="0"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2" y="3592038"/>
            <a:ext cx="369944" cy="368788"/>
          </a:xfrm>
        </p:spPr>
        <p:txBody>
          <a:bodyPr anchor="ctr">
            <a:normAutofit/>
          </a:bodyPr>
          <a:lstStyle>
            <a:lvl1pPr marL="0" indent="0" algn="ctr">
              <a:buNone/>
              <a:defRPr sz="800"/>
            </a:lvl1pPr>
          </a:lstStyle>
          <a:p>
            <a:r>
              <a:rPr lang="en-US" noProof="0"/>
              <a:t>Click icon to add picture</a:t>
            </a:r>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2" y="4856634"/>
            <a:ext cx="369944" cy="368788"/>
          </a:xfrm>
        </p:spPr>
        <p:txBody>
          <a:bodyPr anchor="ctr">
            <a:normAutofit/>
          </a:bodyPr>
          <a:lstStyle>
            <a:lvl1pPr marL="0" indent="0" algn="ctr">
              <a:buNone/>
              <a:defRPr sz="800"/>
            </a:lvl1pPr>
          </a:lstStyle>
          <a:p>
            <a:r>
              <a:rPr lang="en-US" noProof="0"/>
              <a:t>Click icon to add picture</a:t>
            </a:r>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5605550"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5683052" y="2366353"/>
            <a:ext cx="369944" cy="368788"/>
          </a:xfrm>
        </p:spPr>
        <p:txBody>
          <a:bodyPr anchor="ctr">
            <a:normAutofit/>
          </a:bodyPr>
          <a:lstStyle>
            <a:lvl1pPr marL="0" indent="0" algn="ctr">
              <a:buNone/>
              <a:defRPr sz="800"/>
            </a:lvl1pPr>
          </a:lstStyle>
          <a:p>
            <a:r>
              <a:rPr lang="en-US" noProof="0"/>
              <a:t>Click icon to add picture</a:t>
            </a:r>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561099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5683052" y="3592038"/>
            <a:ext cx="369944" cy="368788"/>
          </a:xfrm>
        </p:spPr>
        <p:txBody>
          <a:bodyPr anchor="ctr">
            <a:normAutofit/>
          </a:bodyPr>
          <a:lstStyle>
            <a:lvl1pPr marL="0" indent="0" algn="ctr">
              <a:buNone/>
              <a:defRPr sz="800"/>
            </a:lvl1pPr>
          </a:lstStyle>
          <a:p>
            <a:r>
              <a:rPr lang="en-US" noProof="0"/>
              <a:t>Click icon to add picture</a:t>
            </a:r>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561099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5683052" y="4856634"/>
            <a:ext cx="369944" cy="368788"/>
          </a:xfrm>
        </p:spPr>
        <p:txBody>
          <a:bodyPr anchor="ctr">
            <a:normAutofit/>
          </a:bodyPr>
          <a:lstStyle>
            <a:lvl1pPr marL="0" indent="0" algn="ctr">
              <a:buNone/>
              <a:defRPr sz="800"/>
            </a:lvl1pPr>
          </a:lstStyle>
          <a:p>
            <a:r>
              <a:rPr lang="en-US" noProof="0"/>
              <a:t>Click icon to add picture</a:t>
            </a:r>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2257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22570"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2257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22570"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2257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22570"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650044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6500441"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650044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6500441"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650044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6500441"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cxnSp>
        <p:nvCxnSpPr>
          <p:cNvPr id="42" name="Straight Connector 41">
            <a:extLst>
              <a:ext uri="{FF2B5EF4-FFF2-40B4-BE49-F238E27FC236}">
                <a16:creationId xmlns:a16="http://schemas.microsoft.com/office/drawing/2014/main" id="{58A232C0-1AC5-164D-B8B6-CC8F07CF2E21}"/>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30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verview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t>8/12/2021</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3"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428792"/>
            <a:ext cx="369944" cy="368788"/>
          </a:xfrm>
        </p:spPr>
        <p:txBody>
          <a:bodyPr anchor="ctr">
            <a:normAutofit/>
          </a:bodyPr>
          <a:lstStyle>
            <a:lvl1pPr marL="0" indent="0" algn="ctr">
              <a:buNone/>
              <a:defRPr sz="800"/>
            </a:lvl1pPr>
          </a:lstStyle>
          <a:p>
            <a:r>
              <a:rPr lang="en-US" noProof="0"/>
              <a:t>Click icon to add picture</a:t>
            </a:r>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3"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654477"/>
            <a:ext cx="369944" cy="368788"/>
          </a:xfrm>
        </p:spPr>
        <p:txBody>
          <a:bodyPr anchor="ctr">
            <a:normAutofit/>
          </a:bodyPr>
          <a:lstStyle>
            <a:lvl1pPr marL="0" indent="0" algn="ctr">
              <a:buNone/>
              <a:defRPr sz="800"/>
            </a:lvl1pPr>
          </a:lstStyle>
          <a:p>
            <a:r>
              <a:rPr lang="en-US" noProof="0"/>
              <a:t>Click icon to add picture</a:t>
            </a:r>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3"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919073"/>
            <a:ext cx="369944" cy="368788"/>
          </a:xfrm>
        </p:spPr>
        <p:txBody>
          <a:bodyPr anchor="ctr">
            <a:normAutofit/>
          </a:bodyPr>
          <a:lstStyle>
            <a:lvl1pPr marL="0" indent="0" algn="ctr">
              <a:buNone/>
              <a:defRPr sz="800"/>
            </a:lvl1pPr>
          </a:lstStyle>
          <a:p>
            <a:r>
              <a:rPr lang="en-US" noProof="0"/>
              <a:t>Click icon to add picture</a:t>
            </a:r>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6472581"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428792"/>
            <a:ext cx="369944" cy="368788"/>
          </a:xfrm>
        </p:spPr>
        <p:txBody>
          <a:bodyPr anchor="ctr">
            <a:normAutofit/>
          </a:bodyPr>
          <a:lstStyle>
            <a:lvl1pPr marL="0" indent="0" algn="ctr">
              <a:buNone/>
              <a:defRPr sz="800"/>
            </a:lvl1pPr>
          </a:lstStyle>
          <a:p>
            <a:r>
              <a:rPr lang="en-US" noProof="0"/>
              <a:t>Click icon to add picture</a:t>
            </a:r>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6472581"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654477"/>
            <a:ext cx="369944" cy="368788"/>
          </a:xfrm>
        </p:spPr>
        <p:txBody>
          <a:bodyPr anchor="ctr">
            <a:normAutofit/>
          </a:bodyPr>
          <a:lstStyle>
            <a:lvl1pPr marL="0" indent="0" algn="ctr">
              <a:buNone/>
              <a:defRPr sz="800"/>
            </a:lvl1pPr>
          </a:lstStyle>
          <a:p>
            <a:r>
              <a:rPr lang="en-US" noProof="0"/>
              <a:t>Click icon to add picture</a:t>
            </a:r>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6472581"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919073"/>
            <a:ext cx="369944" cy="368788"/>
          </a:xfrm>
        </p:spPr>
        <p:txBody>
          <a:bodyPr anchor="ctr">
            <a:normAutofit/>
          </a:bodyPr>
          <a:lstStyle>
            <a:lvl1pPr marL="0" indent="0" algn="ctr">
              <a:buNone/>
              <a:defRPr sz="800"/>
            </a:lvl1pPr>
          </a:lstStyle>
          <a:p>
            <a:r>
              <a:rPr lang="en-US" noProof="0"/>
              <a:t>Click icon to add picture</a:t>
            </a:r>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44026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_4">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D2B2CC15-A5D6-7646-B184-255F86FB708E}"/>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pPr/>
              <a:t>8/12/2021</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lvl1pPr>
              <a:defRPr>
                <a:solidFill>
                  <a:schemeClr val="bg1"/>
                </a:solidFill>
              </a:defRPr>
            </a:lvl1p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173089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173089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173089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94926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94926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94926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248878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2488784"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248878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2488784"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248878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2488784"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76665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766655"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76665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766655"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76665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766655"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41" name="Straight Connector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168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verview_5">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C76CA39F-4826-EC4A-B911-A0B38E489269}"/>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pPr/>
              <a:t>8/12/2021</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974810"/>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2038081"/>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79" name="Straight Connector 78">
            <a:extLst>
              <a:ext uri="{FF2B5EF4-FFF2-40B4-BE49-F238E27FC236}">
                <a16:creationId xmlns:a16="http://schemas.microsoft.com/office/drawing/2014/main" id="{6AF7CBB0-F32C-B84C-AEEA-FA0944BBB865}"/>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585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8/12/2021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26955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_5">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0"/>
            <a:ext cx="1219200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B4FF4E3-951F-F040-800F-0DDAC2CCC507}"/>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42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8/12/2021</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79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8/12/2021</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1521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011522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21F7CE-A4E6-574A-B490-8FC4327728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51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8/12/2021</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57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91DF7114-976E-3345-A7C4-77F951EA42C4}"/>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8/12/2021</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06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CCA2E80D-B045-2346-9C1F-70BFBD4AF7BA}"/>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8/12/2021</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0B4699-8C04-D74B-BFAF-27221E81DEBB}"/>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8705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02FA6-24E0-3C4A-8B7A-F529DB122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845A71-C369-2A42-A14F-2BD1985F7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70798-FB93-8742-9A92-FA7A241AF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56824-A55C-4F44-B9CB-109B027241D7}" type="datetimeFigureOut">
              <a:rPr lang="en-US" smtClean="0"/>
              <a:t>8/12/2021</a:t>
            </a:fld>
            <a:endParaRPr lang="en-US" dirty="0"/>
          </a:p>
        </p:txBody>
      </p:sp>
      <p:sp>
        <p:nvSpPr>
          <p:cNvPr id="5" name="Footer Placeholder 4">
            <a:extLst>
              <a:ext uri="{FF2B5EF4-FFF2-40B4-BE49-F238E27FC236}">
                <a16:creationId xmlns:a16="http://schemas.microsoft.com/office/drawing/2014/main" id="{7642A715-D537-DD4B-8BE6-1E573155F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FA9E735-B191-784C-98F7-65384DACA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6627B-E4D5-2947-8E88-B84039729B99}" type="slidenum">
              <a:rPr lang="en-US" smtClean="0"/>
              <a:t>‹#›</a:t>
            </a:fld>
            <a:endParaRPr lang="en-US" dirty="0"/>
          </a:p>
        </p:txBody>
      </p:sp>
    </p:spTree>
    <p:extLst>
      <p:ext uri="{BB962C8B-B14F-4D97-AF65-F5344CB8AC3E}">
        <p14:creationId xmlns:p14="http://schemas.microsoft.com/office/powerpoint/2010/main" val="2234582933"/>
      </p:ext>
    </p:extLst>
  </p:cSld>
  <p:clrMap bg1="lt1" tx1="dk1" bg2="lt2" tx2="dk2" accent1="accent1" accent2="accent2" accent3="accent3" accent4="accent4" accent5="accent5" accent6="accent6" hlink="hlink" folHlink="folHlink"/>
  <p:sldLayoutIdLst>
    <p:sldLayoutId id="2147483669" r:id="rId1"/>
    <p:sldLayoutId id="2147483673" r:id="rId2"/>
    <p:sldLayoutId id="2147483670" r:id="rId3"/>
    <p:sldLayoutId id="2147483674" r:id="rId4"/>
    <p:sldLayoutId id="2147483661" r:id="rId5"/>
    <p:sldLayoutId id="2147483676" r:id="rId6"/>
    <p:sldLayoutId id="2147483675" r:id="rId7"/>
    <p:sldLayoutId id="2147483677" r:id="rId8"/>
    <p:sldLayoutId id="2147483678" r:id="rId9"/>
    <p:sldLayoutId id="2147483679" r:id="rId10"/>
    <p:sldLayoutId id="2147483681" r:id="rId11"/>
    <p:sldLayoutId id="2147483682" r:id="rId12"/>
    <p:sldLayoutId id="2147483686" r:id="rId13"/>
    <p:sldLayoutId id="2147483663" r:id="rId14"/>
    <p:sldLayoutId id="2147483683" r:id="rId15"/>
    <p:sldLayoutId id="2147483685" r:id="rId16"/>
    <p:sldLayoutId id="2147483684" r:id="rId17"/>
    <p:sldLayoutId id="2147483680" r:id="rId18"/>
    <p:sldLayoutId id="2147483691" r:id="rId19"/>
    <p:sldLayoutId id="2147483692" r:id="rId20"/>
    <p:sldLayoutId id="2147483693" r:id="rId21"/>
    <p:sldLayoutId id="2147483694" r:id="rId22"/>
    <p:sldLayoutId id="2147483688" r:id="rId23"/>
    <p:sldLayoutId id="2147483687" r:id="rId24"/>
    <p:sldLayoutId id="2147483689" r:id="rId25"/>
    <p:sldLayoutId id="2147483690" r:id="rId26"/>
    <p:sldLayoutId id="2147483695" r:id="rId27"/>
    <p:sldLayoutId id="2147483696" r:id="rId28"/>
    <p:sldLayoutId id="2147483697" r:id="rId29"/>
    <p:sldLayoutId id="2147483698" r:id="rId30"/>
    <p:sldLayoutId id="2147483703" r:id="rId31"/>
    <p:sldLayoutId id="2147483704" r:id="rId32"/>
    <p:sldLayoutId id="2147483705" r:id="rId33"/>
    <p:sldLayoutId id="2147483706" r:id="rId34"/>
    <p:sldLayoutId id="2147483700" r:id="rId35"/>
    <p:sldLayoutId id="2147483699" r:id="rId36"/>
    <p:sldLayoutId id="2147483701" r:id="rId37"/>
    <p:sldLayoutId id="2147483702" r:id="rId38"/>
    <p:sldLayoutId id="2147483707"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en.wikivoyage.org/wiki/Staunton_(Virginia)"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www.stock-free.org/make-money-dollar-usd-page-12.html" TargetMode="External"/><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hyperlink" Target="https://en.wikipedia.org/wiki/Staunton,_Virginia"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en.wikivoyage.org/wiki/Staunton_(Virginia)"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Tract_housing" TargetMode="External"/><Relationship Id="rId2" Type="http://schemas.openxmlformats.org/officeDocument/2006/relationships/image" Target="../media/image11.jpg"/><Relationship Id="rId1" Type="http://schemas.openxmlformats.org/officeDocument/2006/relationships/slideLayout" Target="../slideLayouts/slideLayout1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21">
            <a:extLst>
              <a:ext uri="{FF2B5EF4-FFF2-40B4-BE49-F238E27FC236}">
                <a16:creationId xmlns:a16="http://schemas.microsoft.com/office/drawing/2014/main" id="{DB20DB88-CBCC-9A4A-BA0A-4807E1B8E804}"/>
              </a:ext>
            </a:extLst>
          </p:cNvPr>
          <p:cNvPicPr>
            <a:picLocks noGrp="1" noChangeAspect="1"/>
          </p:cNvPicPr>
          <p:nvPr>
            <p:ph type="pic" sz="quarter" idx="10"/>
          </p:nvPr>
        </p:nvPicPr>
        <p:blipFill>
          <a:blip r:embed="rId2">
            <a:duotone>
              <a:prstClr val="black"/>
              <a:schemeClr val="accent4">
                <a:tint val="45000"/>
                <a:satMod val="400000"/>
              </a:schemeClr>
            </a:duotone>
            <a:alphaModFix amt="20000"/>
            <a:extLst>
              <a:ext uri="{BEBA8EAE-BF5A-486C-A8C5-ECC9F3942E4B}">
                <a14:imgProps xmlns:a14="http://schemas.microsoft.com/office/drawing/2010/main">
                  <a14:imgLayer r:embed="rId3">
                    <a14:imgEffect>
                      <a14:colorTemperature colorTemp="11200"/>
                    </a14:imgEffect>
                  </a14:imgLayer>
                </a14:imgProps>
              </a:ext>
              <a:ext uri="{837473B0-CC2E-450A-ABE3-18F120FF3D39}">
                <a1611:picAttrSrcUrl xmlns:a1611="http://schemas.microsoft.com/office/drawing/2016/11/main" r:id="rId4"/>
              </a:ext>
            </a:extLst>
          </a:blip>
          <a:srcRect/>
          <a:stretch/>
        </p:blipFill>
        <p:spPr>
          <a:xfrm>
            <a:off x="1381246" y="0"/>
            <a:ext cx="10810754" cy="6858000"/>
          </a:xfrm>
          <a:solidFill>
            <a:schemeClr val="accent4">
              <a:lumMod val="50000"/>
            </a:schemeClr>
          </a:solidFill>
        </p:spPr>
      </p:pic>
      <p:sp>
        <p:nvSpPr>
          <p:cNvPr id="6" name="Text Placeholder 5">
            <a:extLst>
              <a:ext uri="{FF2B5EF4-FFF2-40B4-BE49-F238E27FC236}">
                <a16:creationId xmlns:a16="http://schemas.microsoft.com/office/drawing/2014/main" id="{348362CB-F41D-164B-BAC7-F91A6E68A2AC}"/>
              </a:ext>
            </a:extLst>
          </p:cNvPr>
          <p:cNvSpPr>
            <a:spLocks noGrp="1"/>
          </p:cNvSpPr>
          <p:nvPr>
            <p:ph type="body" idx="13"/>
          </p:nvPr>
        </p:nvSpPr>
        <p:spPr>
          <a:xfrm>
            <a:off x="1524000" y="5286196"/>
            <a:ext cx="6115291" cy="356462"/>
          </a:xfrm>
        </p:spPr>
        <p:txBody>
          <a:bodyPr>
            <a:normAutofit fontScale="85000" lnSpcReduction="10000"/>
          </a:bodyPr>
          <a:lstStyle/>
          <a:p>
            <a:r>
              <a:rPr lang="en-US" dirty="0"/>
              <a:t>Mullin &amp; Lonergan Associates August 12,2021</a:t>
            </a:r>
          </a:p>
        </p:txBody>
      </p:sp>
      <p:sp>
        <p:nvSpPr>
          <p:cNvPr id="5" name="Title 4">
            <a:extLst>
              <a:ext uri="{FF2B5EF4-FFF2-40B4-BE49-F238E27FC236}">
                <a16:creationId xmlns:a16="http://schemas.microsoft.com/office/drawing/2014/main" id="{99516ACA-375D-1140-8EDA-CE04AAC75809}"/>
              </a:ext>
            </a:extLst>
          </p:cNvPr>
          <p:cNvSpPr>
            <a:spLocks noGrp="1"/>
          </p:cNvSpPr>
          <p:nvPr>
            <p:ph type="ctrTitle"/>
          </p:nvPr>
        </p:nvSpPr>
        <p:spPr>
          <a:xfrm>
            <a:off x="1524000" y="2667764"/>
            <a:ext cx="9286754" cy="2387600"/>
          </a:xfrm>
        </p:spPr>
        <p:txBody>
          <a:bodyPr>
            <a:normAutofit fontScale="90000"/>
          </a:bodyPr>
          <a:lstStyle/>
          <a:p>
            <a:r>
              <a:rPr lang="en-US" dirty="0"/>
              <a:t>City of Staunton </a:t>
            </a:r>
            <a:br>
              <a:rPr lang="en-US" dirty="0"/>
            </a:br>
            <a:r>
              <a:rPr lang="en-US" dirty="0"/>
              <a:t>2019/2020 substantial amendment</a:t>
            </a:r>
            <a:br>
              <a:rPr lang="en-US" dirty="0"/>
            </a:br>
            <a:r>
              <a:rPr lang="en-US" dirty="0"/>
              <a:t>2021 annual action plan</a:t>
            </a:r>
            <a:br>
              <a:rPr lang="en-US" dirty="0"/>
            </a:br>
            <a:endParaRPr lang="en-US" dirty="0"/>
          </a:p>
        </p:txBody>
      </p:sp>
      <p:sp>
        <p:nvSpPr>
          <p:cNvPr id="2" name="TextBox 1">
            <a:extLst>
              <a:ext uri="{FF2B5EF4-FFF2-40B4-BE49-F238E27FC236}">
                <a16:creationId xmlns:a16="http://schemas.microsoft.com/office/drawing/2014/main" id="{97CA5356-5A02-0E43-94C3-F0695738C539}"/>
              </a:ext>
            </a:extLst>
          </p:cNvPr>
          <p:cNvSpPr txBox="1"/>
          <p:nvPr/>
        </p:nvSpPr>
        <p:spPr>
          <a:xfrm>
            <a:off x="2091159" y="6858000"/>
            <a:ext cx="9144000" cy="230832"/>
          </a:xfrm>
          <a:prstGeom prst="rect">
            <a:avLst/>
          </a:prstGeom>
          <a:noFill/>
        </p:spPr>
        <p:txBody>
          <a:bodyPr wrap="square" rtlCol="0">
            <a:spAutoFit/>
          </a:bodyPr>
          <a:lstStyle/>
          <a:p>
            <a:r>
              <a:rPr lang="en-US" sz="900">
                <a:hlinkClick r:id="rId4" tooltip="https://en.wikivoyage.org/wiki/Staunton_(Virginia)"/>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428584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6523-3AC9-774B-93A1-202D9B5CA095}"/>
              </a:ext>
            </a:extLst>
          </p:cNvPr>
          <p:cNvSpPr>
            <a:spLocks noGrp="1"/>
          </p:cNvSpPr>
          <p:nvPr>
            <p:ph type="title"/>
          </p:nvPr>
        </p:nvSpPr>
        <p:spPr>
          <a:xfrm>
            <a:off x="838200" y="365125"/>
            <a:ext cx="10515600" cy="1325563"/>
          </a:xfrm>
        </p:spPr>
        <p:txBody>
          <a:bodyPr anchor="ctr">
            <a:normAutofit/>
          </a:bodyPr>
          <a:lstStyle/>
          <a:p>
            <a:r>
              <a:rPr lang="en-US" dirty="0">
                <a:solidFill>
                  <a:schemeClr val="accent4">
                    <a:lumMod val="75000"/>
                  </a:schemeClr>
                </a:solidFill>
                <a:latin typeface="Sagona ExtraLight" panose="02020303050505020204" pitchFamily="18" charset="0"/>
              </a:rPr>
              <a:t>CONSOLIDATED PLAN GOALS</a:t>
            </a:r>
          </a:p>
        </p:txBody>
      </p:sp>
      <p:graphicFrame>
        <p:nvGraphicFramePr>
          <p:cNvPr id="5" name="Text Placeholder 2">
            <a:extLst>
              <a:ext uri="{FF2B5EF4-FFF2-40B4-BE49-F238E27FC236}">
                <a16:creationId xmlns:a16="http://schemas.microsoft.com/office/drawing/2014/main" id="{C3D76218-CB4D-4E3B-93F6-5E48F1CC712A}"/>
              </a:ext>
            </a:extLst>
          </p:cNvPr>
          <p:cNvGraphicFramePr/>
          <p:nvPr>
            <p:extLst>
              <p:ext uri="{D42A27DB-BD31-4B8C-83A1-F6EECF244321}">
                <p14:modId xmlns:p14="http://schemas.microsoft.com/office/powerpoint/2010/main" val="3702748719"/>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5872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94C11BE-563F-9840-8BC7-E38AC7C188D0}"/>
              </a:ext>
            </a:extLst>
          </p:cNvPr>
          <p:cNvSpPr>
            <a:spLocks noGrp="1"/>
          </p:cNvSpPr>
          <p:nvPr>
            <p:ph type="body" idx="13"/>
          </p:nvPr>
        </p:nvSpPr>
        <p:spPr/>
        <p:txBody>
          <a:bodyPr/>
          <a:lstStyle/>
          <a:p>
            <a:r>
              <a:rPr lang="en-US" dirty="0"/>
              <a:t>City of Staunton 2021</a:t>
            </a:r>
          </a:p>
        </p:txBody>
      </p:sp>
      <p:sp>
        <p:nvSpPr>
          <p:cNvPr id="5" name="Title 4">
            <a:extLst>
              <a:ext uri="{FF2B5EF4-FFF2-40B4-BE49-F238E27FC236}">
                <a16:creationId xmlns:a16="http://schemas.microsoft.com/office/drawing/2014/main" id="{4E6417AE-F5E9-474E-AB01-BEF76DD0FD3A}"/>
              </a:ext>
            </a:extLst>
          </p:cNvPr>
          <p:cNvSpPr>
            <a:spLocks noGrp="1"/>
          </p:cNvSpPr>
          <p:nvPr>
            <p:ph type="ctrTitle"/>
          </p:nvPr>
        </p:nvSpPr>
        <p:spPr/>
        <p:txBody>
          <a:bodyPr>
            <a:normAutofit fontScale="90000"/>
          </a:bodyPr>
          <a:lstStyle/>
          <a:p>
            <a:r>
              <a:rPr lang="en-US"/>
              <a:t>Definition of low- and moderate income</a:t>
            </a:r>
            <a:endParaRPr lang="en-US" dirty="0"/>
          </a:p>
        </p:txBody>
      </p:sp>
      <p:graphicFrame>
        <p:nvGraphicFramePr>
          <p:cNvPr id="15" name="Table 14">
            <a:extLst>
              <a:ext uri="{FF2B5EF4-FFF2-40B4-BE49-F238E27FC236}">
                <a16:creationId xmlns:a16="http://schemas.microsoft.com/office/drawing/2014/main" id="{1227916A-B1FF-B146-9555-2130DDA6904A}"/>
              </a:ext>
            </a:extLst>
          </p:cNvPr>
          <p:cNvGraphicFramePr>
            <a:graphicFrameLocks noGrp="1"/>
          </p:cNvGraphicFramePr>
          <p:nvPr>
            <p:extLst>
              <p:ext uri="{D42A27DB-BD31-4B8C-83A1-F6EECF244321}">
                <p14:modId xmlns:p14="http://schemas.microsoft.com/office/powerpoint/2010/main" val="1561377171"/>
              </p:ext>
            </p:extLst>
          </p:nvPr>
        </p:nvGraphicFramePr>
        <p:xfrm>
          <a:off x="318947" y="706056"/>
          <a:ext cx="6267048" cy="5810492"/>
        </p:xfrm>
        <a:graphic>
          <a:graphicData uri="http://schemas.openxmlformats.org/drawingml/2006/table">
            <a:tbl>
              <a:tblPr firstRow="1" bandRow="1">
                <a:tableStyleId>{17292A2E-F333-43FB-9621-5CBBE7FDCDCB}</a:tableStyleId>
              </a:tblPr>
              <a:tblGrid>
                <a:gridCol w="3133524">
                  <a:extLst>
                    <a:ext uri="{9D8B030D-6E8A-4147-A177-3AD203B41FA5}">
                      <a16:colId xmlns:a16="http://schemas.microsoft.com/office/drawing/2014/main" val="2546147858"/>
                    </a:ext>
                  </a:extLst>
                </a:gridCol>
                <a:gridCol w="3133524">
                  <a:extLst>
                    <a:ext uri="{9D8B030D-6E8A-4147-A177-3AD203B41FA5}">
                      <a16:colId xmlns:a16="http://schemas.microsoft.com/office/drawing/2014/main" val="2841923505"/>
                    </a:ext>
                  </a:extLst>
                </a:gridCol>
              </a:tblGrid>
              <a:tr h="1368964">
                <a:tc>
                  <a:txBody>
                    <a:bodyPr/>
                    <a:lstStyle/>
                    <a:p>
                      <a:pPr algn="ctr"/>
                      <a:r>
                        <a:rPr lang="en-US" sz="2000" b="0" i="0" dirty="0">
                          <a:latin typeface="Sagona ExtraLight" panose="02020303050505020204" pitchFamily="18" charset="0"/>
                        </a:rPr>
                        <a:t>Household Size</a:t>
                      </a:r>
                    </a:p>
                  </a:txBody>
                  <a:tcPr>
                    <a:solidFill>
                      <a:schemeClr val="accent4">
                        <a:lumMod val="75000"/>
                      </a:schemeClr>
                    </a:solidFill>
                  </a:tcPr>
                </a:tc>
                <a:tc>
                  <a:txBody>
                    <a:bodyPr/>
                    <a:lstStyle/>
                    <a:p>
                      <a:pPr algn="ctr"/>
                      <a:r>
                        <a:rPr lang="en-US" sz="2000" b="0" i="0" dirty="0">
                          <a:latin typeface="Sagona ExtraLight" panose="02020303050505020204" pitchFamily="18" charset="0"/>
                        </a:rPr>
                        <a:t>Maximum Income</a:t>
                      </a:r>
                    </a:p>
                    <a:p>
                      <a:pPr algn="ctr"/>
                      <a:r>
                        <a:rPr lang="en-US" sz="1200" b="0" i="0" dirty="0">
                          <a:latin typeface="Sagona ExtraLight" panose="02020303050505020204" pitchFamily="18" charset="0"/>
                        </a:rPr>
                        <a:t>(80%) HAMFI for Staunton-Waynesboro, VA MSA</a:t>
                      </a:r>
                    </a:p>
                  </a:txBody>
                  <a:tcPr>
                    <a:solidFill>
                      <a:schemeClr val="accent4">
                        <a:lumMod val="75000"/>
                      </a:schemeClr>
                    </a:solidFill>
                  </a:tcPr>
                </a:tc>
                <a:extLst>
                  <a:ext uri="{0D108BD9-81ED-4DB2-BD59-A6C34878D82A}">
                    <a16:rowId xmlns:a16="http://schemas.microsoft.com/office/drawing/2014/main" val="2512037564"/>
                  </a:ext>
                </a:extLst>
              </a:tr>
              <a:tr h="555191">
                <a:tc>
                  <a:txBody>
                    <a:bodyPr/>
                    <a:lstStyle/>
                    <a:p>
                      <a:r>
                        <a:rPr lang="en-US" b="0" i="0" dirty="0">
                          <a:latin typeface="Speak Pro" panose="020B0504020101020102" pitchFamily="34" charset="0"/>
                        </a:rPr>
                        <a:t>1 person</a:t>
                      </a:r>
                    </a:p>
                  </a:txBody>
                  <a:tcPr/>
                </a:tc>
                <a:tc>
                  <a:txBody>
                    <a:bodyPr/>
                    <a:lstStyle/>
                    <a:p>
                      <a:r>
                        <a:rPr lang="en-US" b="0" i="0" dirty="0">
                          <a:latin typeface="Speak Pro" panose="020B0504020101020102" pitchFamily="34" charset="0"/>
                        </a:rPr>
                        <a:t>$39,900</a:t>
                      </a:r>
                    </a:p>
                  </a:txBody>
                  <a:tcPr/>
                </a:tc>
                <a:extLst>
                  <a:ext uri="{0D108BD9-81ED-4DB2-BD59-A6C34878D82A}">
                    <a16:rowId xmlns:a16="http://schemas.microsoft.com/office/drawing/2014/main" val="245635894"/>
                  </a:ext>
                </a:extLst>
              </a:tr>
              <a:tr h="555191">
                <a:tc>
                  <a:txBody>
                    <a:bodyPr/>
                    <a:lstStyle/>
                    <a:p>
                      <a:r>
                        <a:rPr lang="en-US" b="0" i="0" dirty="0">
                          <a:latin typeface="Speak Pro" panose="020B0504020101020102" pitchFamily="34" charset="0"/>
                        </a:rPr>
                        <a:t>2 person</a:t>
                      </a:r>
                    </a:p>
                  </a:txBody>
                  <a:tcPr/>
                </a:tc>
                <a:tc>
                  <a:txBody>
                    <a:bodyPr/>
                    <a:lstStyle/>
                    <a:p>
                      <a:r>
                        <a:rPr lang="en-US" b="0" i="0" dirty="0">
                          <a:latin typeface="Speak Pro" panose="020B0504020101020102" pitchFamily="34" charset="0"/>
                        </a:rPr>
                        <a:t>$45,600</a:t>
                      </a:r>
                    </a:p>
                  </a:txBody>
                  <a:tcPr/>
                </a:tc>
                <a:extLst>
                  <a:ext uri="{0D108BD9-81ED-4DB2-BD59-A6C34878D82A}">
                    <a16:rowId xmlns:a16="http://schemas.microsoft.com/office/drawing/2014/main" val="4219311105"/>
                  </a:ext>
                </a:extLst>
              </a:tr>
              <a:tr h="555191">
                <a:tc>
                  <a:txBody>
                    <a:bodyPr/>
                    <a:lstStyle/>
                    <a:p>
                      <a:r>
                        <a:rPr lang="en-US" b="0" i="0" dirty="0">
                          <a:latin typeface="Speak Pro" panose="020B0504020101020102" pitchFamily="34" charset="0"/>
                        </a:rPr>
                        <a:t>3 person</a:t>
                      </a:r>
                    </a:p>
                  </a:txBody>
                  <a:tcPr/>
                </a:tc>
                <a:tc>
                  <a:txBody>
                    <a:bodyPr/>
                    <a:lstStyle/>
                    <a:p>
                      <a:r>
                        <a:rPr lang="en-US" b="0" i="0" dirty="0">
                          <a:latin typeface="Speak Pro" panose="020B0504020101020102" pitchFamily="34" charset="0"/>
                        </a:rPr>
                        <a:t>$51,300</a:t>
                      </a:r>
                    </a:p>
                  </a:txBody>
                  <a:tcPr/>
                </a:tc>
                <a:extLst>
                  <a:ext uri="{0D108BD9-81ED-4DB2-BD59-A6C34878D82A}">
                    <a16:rowId xmlns:a16="http://schemas.microsoft.com/office/drawing/2014/main" val="2903247828"/>
                  </a:ext>
                </a:extLst>
              </a:tr>
              <a:tr h="555191">
                <a:tc>
                  <a:txBody>
                    <a:bodyPr/>
                    <a:lstStyle/>
                    <a:p>
                      <a:r>
                        <a:rPr lang="en-US" b="0" i="0" dirty="0">
                          <a:latin typeface="Speak Pro" panose="020B0504020101020102" pitchFamily="34" charset="0"/>
                        </a:rPr>
                        <a:t>4 person</a:t>
                      </a:r>
                    </a:p>
                  </a:txBody>
                  <a:tcPr/>
                </a:tc>
                <a:tc>
                  <a:txBody>
                    <a:bodyPr/>
                    <a:lstStyle/>
                    <a:p>
                      <a:r>
                        <a:rPr lang="en-US" b="0" i="0" dirty="0">
                          <a:latin typeface="Speak Pro" panose="020B0504020101020102" pitchFamily="34" charset="0"/>
                        </a:rPr>
                        <a:t>$56,950</a:t>
                      </a:r>
                    </a:p>
                  </a:txBody>
                  <a:tcPr/>
                </a:tc>
                <a:extLst>
                  <a:ext uri="{0D108BD9-81ED-4DB2-BD59-A6C34878D82A}">
                    <a16:rowId xmlns:a16="http://schemas.microsoft.com/office/drawing/2014/main" val="3926210632"/>
                  </a:ext>
                </a:extLst>
              </a:tr>
              <a:tr h="555191">
                <a:tc>
                  <a:txBody>
                    <a:bodyPr/>
                    <a:lstStyle/>
                    <a:p>
                      <a:r>
                        <a:rPr lang="en-US" b="0" i="0" dirty="0">
                          <a:latin typeface="Speak Pro" panose="020B0504020101020102" pitchFamily="34" charset="0"/>
                        </a:rPr>
                        <a:t>5 person</a:t>
                      </a:r>
                    </a:p>
                  </a:txBody>
                  <a:tcPr/>
                </a:tc>
                <a:tc>
                  <a:txBody>
                    <a:bodyPr/>
                    <a:lstStyle/>
                    <a:p>
                      <a:r>
                        <a:rPr lang="en-US" b="0" i="0" dirty="0">
                          <a:latin typeface="Speak Pro" panose="020B0504020101020102" pitchFamily="34" charset="0"/>
                        </a:rPr>
                        <a:t>$61,550</a:t>
                      </a:r>
                    </a:p>
                  </a:txBody>
                  <a:tcPr/>
                </a:tc>
                <a:extLst>
                  <a:ext uri="{0D108BD9-81ED-4DB2-BD59-A6C34878D82A}">
                    <a16:rowId xmlns:a16="http://schemas.microsoft.com/office/drawing/2014/main" val="1814957547"/>
                  </a:ext>
                </a:extLst>
              </a:tr>
              <a:tr h="555191">
                <a:tc>
                  <a:txBody>
                    <a:bodyPr/>
                    <a:lstStyle/>
                    <a:p>
                      <a:r>
                        <a:rPr lang="en-US" b="0" i="0" dirty="0">
                          <a:latin typeface="Speak Pro" panose="020B0504020101020102" pitchFamily="34" charset="0"/>
                        </a:rPr>
                        <a:t>6 person</a:t>
                      </a:r>
                    </a:p>
                  </a:txBody>
                  <a:tcPr/>
                </a:tc>
                <a:tc>
                  <a:txBody>
                    <a:bodyPr/>
                    <a:lstStyle/>
                    <a:p>
                      <a:r>
                        <a:rPr lang="en-US" b="0" i="0" dirty="0">
                          <a:latin typeface="Speak Pro" panose="020B0504020101020102" pitchFamily="34" charset="0"/>
                        </a:rPr>
                        <a:t>$66,100</a:t>
                      </a:r>
                    </a:p>
                  </a:txBody>
                  <a:tcPr/>
                </a:tc>
                <a:extLst>
                  <a:ext uri="{0D108BD9-81ED-4DB2-BD59-A6C34878D82A}">
                    <a16:rowId xmlns:a16="http://schemas.microsoft.com/office/drawing/2014/main" val="1767984173"/>
                  </a:ext>
                </a:extLst>
              </a:tr>
              <a:tr h="555191">
                <a:tc>
                  <a:txBody>
                    <a:bodyPr/>
                    <a:lstStyle/>
                    <a:p>
                      <a:r>
                        <a:rPr lang="en-US" b="0" i="0" dirty="0">
                          <a:latin typeface="Speak Pro" panose="020B0504020101020102" pitchFamily="34" charset="0"/>
                        </a:rPr>
                        <a:t>7 person</a:t>
                      </a:r>
                    </a:p>
                  </a:txBody>
                  <a:tcPr/>
                </a:tc>
                <a:tc>
                  <a:txBody>
                    <a:bodyPr/>
                    <a:lstStyle/>
                    <a:p>
                      <a:r>
                        <a:rPr lang="en-US" b="0" i="0" dirty="0">
                          <a:latin typeface="Speak Pro" panose="020B0504020101020102" pitchFamily="34" charset="0"/>
                        </a:rPr>
                        <a:t>$70,650</a:t>
                      </a:r>
                    </a:p>
                  </a:txBody>
                  <a:tcPr/>
                </a:tc>
                <a:extLst>
                  <a:ext uri="{0D108BD9-81ED-4DB2-BD59-A6C34878D82A}">
                    <a16:rowId xmlns:a16="http://schemas.microsoft.com/office/drawing/2014/main" val="1964965635"/>
                  </a:ext>
                </a:extLst>
              </a:tr>
              <a:tr h="555191">
                <a:tc>
                  <a:txBody>
                    <a:bodyPr/>
                    <a:lstStyle/>
                    <a:p>
                      <a:r>
                        <a:rPr lang="en-US" b="0" i="0" dirty="0">
                          <a:latin typeface="Speak Pro" panose="020B0504020101020102" pitchFamily="34" charset="0"/>
                        </a:rPr>
                        <a:t>8 person</a:t>
                      </a:r>
                    </a:p>
                  </a:txBody>
                  <a:tcPr/>
                </a:tc>
                <a:tc>
                  <a:txBody>
                    <a:bodyPr/>
                    <a:lstStyle/>
                    <a:p>
                      <a:r>
                        <a:rPr lang="en-US" b="0" i="0" dirty="0">
                          <a:latin typeface="Speak Pro" panose="020B0504020101020102" pitchFamily="34" charset="0"/>
                        </a:rPr>
                        <a:t>$75,200</a:t>
                      </a:r>
                    </a:p>
                  </a:txBody>
                  <a:tcPr/>
                </a:tc>
                <a:extLst>
                  <a:ext uri="{0D108BD9-81ED-4DB2-BD59-A6C34878D82A}">
                    <a16:rowId xmlns:a16="http://schemas.microsoft.com/office/drawing/2014/main" val="3111442665"/>
                  </a:ext>
                </a:extLst>
              </a:tr>
            </a:tbl>
          </a:graphicData>
        </a:graphic>
      </p:graphicFrame>
    </p:spTree>
    <p:extLst>
      <p:ext uri="{BB962C8B-B14F-4D97-AF65-F5344CB8AC3E}">
        <p14:creationId xmlns:p14="http://schemas.microsoft.com/office/powerpoint/2010/main" val="402672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6BC64A-56F3-8A41-A380-E884E52F636F}"/>
              </a:ext>
            </a:extLst>
          </p:cNvPr>
          <p:cNvSpPr/>
          <p:nvPr/>
        </p:nvSpPr>
        <p:spPr>
          <a:xfrm>
            <a:off x="1524000" y="3482974"/>
            <a:ext cx="10668000" cy="3375025"/>
          </a:xfrm>
          <a:prstGeom prst="rect">
            <a:avLst/>
          </a:prstGeom>
          <a:solidFill>
            <a:schemeClr val="accent4">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Placeholder 9" descr="A picture containing text, newspaper, indoor, bunch&#10;&#10;Description automatically generated">
            <a:extLst>
              <a:ext uri="{FF2B5EF4-FFF2-40B4-BE49-F238E27FC236}">
                <a16:creationId xmlns:a16="http://schemas.microsoft.com/office/drawing/2014/main" id="{A9DBF53C-9762-3D4F-A97C-F04C490312BF}"/>
              </a:ext>
            </a:extLst>
          </p:cNvPr>
          <p:cNvPicPr>
            <a:picLocks noGrp="1" noChangeAspect="1"/>
          </p:cNvPicPr>
          <p:nvPr>
            <p:ph type="pic" sz="quarter" idx="10"/>
          </p:nvPr>
        </p:nvPicPr>
        <p:blipFill rotWithShape="1">
          <a:blip r:embed="rId2">
            <a:duotone>
              <a:prstClr val="black"/>
              <a:schemeClr val="accent3">
                <a:tint val="45000"/>
                <a:satMod val="400000"/>
              </a:schemeClr>
            </a:duotone>
            <a:alphaModFix amt="50000"/>
            <a:extLst>
              <a:ext uri="{837473B0-CC2E-450A-ABE3-18F120FF3D39}">
                <a1611:picAttrSrcUrl xmlns:a1611="http://schemas.microsoft.com/office/drawing/2016/11/main" r:id="rId3"/>
              </a:ext>
            </a:extLst>
          </a:blip>
          <a:srcRect t="25863" b="26563"/>
          <a:stretch/>
        </p:blipFill>
        <p:spPr>
          <a:xfrm>
            <a:off x="1524000" y="3482975"/>
            <a:ext cx="10668000" cy="3375025"/>
          </a:xfrm>
          <a:noFill/>
        </p:spPr>
      </p:pic>
      <p:sp>
        <p:nvSpPr>
          <p:cNvPr id="30" name="Text Placeholder 2">
            <a:extLst>
              <a:ext uri="{FF2B5EF4-FFF2-40B4-BE49-F238E27FC236}">
                <a16:creationId xmlns:a16="http://schemas.microsoft.com/office/drawing/2014/main" id="{49463AC6-B158-482E-A854-5F31F3403349}"/>
              </a:ext>
            </a:extLst>
          </p:cNvPr>
          <p:cNvSpPr>
            <a:spLocks noGrp="1"/>
          </p:cNvSpPr>
          <p:nvPr>
            <p:ph idx="1"/>
          </p:nvPr>
        </p:nvSpPr>
        <p:spPr>
          <a:xfrm>
            <a:off x="6338806" y="339644"/>
            <a:ext cx="5014993" cy="2806511"/>
          </a:xfrm>
        </p:spPr>
        <p:txBody>
          <a:bodyPr anchor="ctr">
            <a:normAutofit/>
          </a:bodyPr>
          <a:lstStyle/>
          <a:p>
            <a:pPr marL="0" indent="0">
              <a:buNone/>
            </a:pPr>
            <a:r>
              <a:rPr lang="en-US" sz="4800" dirty="0">
                <a:solidFill>
                  <a:schemeClr val="accent4">
                    <a:lumMod val="75000"/>
                  </a:schemeClr>
                </a:solidFill>
                <a:latin typeface="Sagona ExtraLight" panose="02020303050505020204" pitchFamily="18" charset="0"/>
              </a:rPr>
              <a:t>CDBG: $344,362</a:t>
            </a:r>
          </a:p>
        </p:txBody>
      </p:sp>
      <p:sp>
        <p:nvSpPr>
          <p:cNvPr id="21" name="Title 20">
            <a:extLst>
              <a:ext uri="{FF2B5EF4-FFF2-40B4-BE49-F238E27FC236}">
                <a16:creationId xmlns:a16="http://schemas.microsoft.com/office/drawing/2014/main" id="{B3E69B71-5849-7541-ADEA-D19838B3CF0C}"/>
              </a:ext>
            </a:extLst>
          </p:cNvPr>
          <p:cNvSpPr>
            <a:spLocks noGrp="1"/>
          </p:cNvSpPr>
          <p:nvPr>
            <p:ph type="ctrTitle"/>
          </p:nvPr>
        </p:nvSpPr>
        <p:spPr>
          <a:xfrm>
            <a:off x="1524000" y="339644"/>
            <a:ext cx="4179376" cy="2806512"/>
          </a:xfrm>
        </p:spPr>
        <p:txBody>
          <a:bodyPr anchor="ctr">
            <a:normAutofit/>
          </a:bodyPr>
          <a:lstStyle/>
          <a:p>
            <a:r>
              <a:rPr lang="en-US" dirty="0"/>
              <a:t>Available Funds for 2021</a:t>
            </a:r>
          </a:p>
        </p:txBody>
      </p:sp>
    </p:spTree>
    <p:extLst>
      <p:ext uri="{BB962C8B-B14F-4D97-AF65-F5344CB8AC3E}">
        <p14:creationId xmlns:p14="http://schemas.microsoft.com/office/powerpoint/2010/main" val="2167823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D7794-7089-7B48-AE9E-9784819D1651}"/>
              </a:ext>
            </a:extLst>
          </p:cNvPr>
          <p:cNvSpPr>
            <a:spLocks noGrp="1"/>
          </p:cNvSpPr>
          <p:nvPr>
            <p:ph type="ctrTitle"/>
          </p:nvPr>
        </p:nvSpPr>
        <p:spPr/>
        <p:txBody>
          <a:bodyPr/>
          <a:lstStyle/>
          <a:p>
            <a:r>
              <a:rPr lang="en-US" dirty="0"/>
              <a:t>Proposed projects 2021</a:t>
            </a:r>
          </a:p>
        </p:txBody>
      </p:sp>
      <p:sp>
        <p:nvSpPr>
          <p:cNvPr id="4" name="Text Placeholder 3">
            <a:extLst>
              <a:ext uri="{FF2B5EF4-FFF2-40B4-BE49-F238E27FC236}">
                <a16:creationId xmlns:a16="http://schemas.microsoft.com/office/drawing/2014/main" id="{4C131443-0508-0849-8C14-7DEFD1A54CA0}"/>
              </a:ext>
            </a:extLst>
          </p:cNvPr>
          <p:cNvSpPr>
            <a:spLocks noGrp="1"/>
          </p:cNvSpPr>
          <p:nvPr>
            <p:ph type="body" sz="quarter" idx="14"/>
          </p:nvPr>
        </p:nvSpPr>
        <p:spPr/>
        <p:txBody>
          <a:bodyPr>
            <a:normAutofit/>
          </a:bodyPr>
          <a:lstStyle/>
          <a:p>
            <a:pPr lvl="0"/>
            <a:r>
              <a:rPr lang="en-US" b="1" dirty="0"/>
              <a:t>Public Services </a:t>
            </a:r>
            <a:endParaRPr lang="en-US" dirty="0"/>
          </a:p>
          <a:p>
            <a:pPr marL="285750" indent="-285750">
              <a:buFont typeface="Arial" panose="020B0604020202020204" pitchFamily="34" charset="0"/>
              <a:buChar char="•"/>
            </a:pPr>
            <a:r>
              <a:rPr lang="en-US" u="sng" dirty="0"/>
              <a:t>Valley Mission, Inc Initial Housing Support Program </a:t>
            </a:r>
            <a:r>
              <a:rPr lang="en-US" dirty="0"/>
              <a:t>| $5,000 : Formally homeless individuals who move into housing within Staunton City limits after exiting Valley Mission will be assisted with approximately $500 to $1,000 each initial housing support or other funds necessary to facilitate moving into safe, affordable, permanent, and appropriate housing for </a:t>
            </a:r>
            <a:r>
              <a:rPr lang="en-US" b="1" dirty="0">
                <a:solidFill>
                  <a:schemeClr val="accent4"/>
                </a:solidFill>
              </a:rPr>
              <a:t>5 persons</a:t>
            </a:r>
            <a:r>
              <a:rPr lang="en-US" dirty="0"/>
              <a:t>.  </a:t>
            </a:r>
          </a:p>
          <a:p>
            <a:pPr marL="285750" indent="-285750">
              <a:buFont typeface="Arial" panose="020B0604020202020204" pitchFamily="34" charset="0"/>
              <a:buChar char="•"/>
            </a:pPr>
            <a:r>
              <a:rPr lang="en-US" u="sng" dirty="0"/>
              <a:t>VPAS Senior Transportation Program (STP)</a:t>
            </a:r>
            <a:r>
              <a:rPr lang="en-US" dirty="0"/>
              <a:t> | $10,000 : VPAS’ Senior Transportation Program (STP) provides </a:t>
            </a:r>
            <a:r>
              <a:rPr lang="en-US" b="1" dirty="0">
                <a:solidFill>
                  <a:schemeClr val="accent4"/>
                </a:solidFill>
              </a:rPr>
              <a:t>30 elderly Staunton residents </a:t>
            </a:r>
            <a:r>
              <a:rPr lang="en-US" dirty="0"/>
              <a:t>and those under 60 with a disability transportation services to medical and other life necessary destinations when there is no other reliable or affordable transportation option available to them. </a:t>
            </a:r>
            <a:endParaRPr lang="en-US" u="sng" dirty="0"/>
          </a:p>
          <a:p>
            <a:pPr marL="285750" indent="-285750">
              <a:buFont typeface="Arial" panose="020B0604020202020204" pitchFamily="34" charset="0"/>
              <a:buChar char="•"/>
            </a:pPr>
            <a:r>
              <a:rPr lang="en-US" u="sng" dirty="0"/>
              <a:t>VPAS Meals on Wheels </a:t>
            </a:r>
            <a:r>
              <a:rPr lang="en-US" dirty="0"/>
              <a:t>| $10,000 : Meals on Wheels (MOW) program provides a nutritious hot meal five days per week to </a:t>
            </a:r>
            <a:r>
              <a:rPr lang="en-US" b="1" dirty="0">
                <a:solidFill>
                  <a:schemeClr val="accent4"/>
                </a:solidFill>
              </a:rPr>
              <a:t>95 frail, older Staunton residents</a:t>
            </a:r>
            <a:r>
              <a:rPr lang="en-US" dirty="0"/>
              <a:t> who are at nutritional risk.</a:t>
            </a:r>
          </a:p>
          <a:p>
            <a:pPr marL="285750" indent="-285750">
              <a:buFont typeface="Arial" panose="020B0604020202020204" pitchFamily="34" charset="0"/>
              <a:buChar char="•"/>
            </a:pPr>
            <a:r>
              <a:rPr lang="en-US" u="sng" dirty="0"/>
              <a:t>Blue Ridge Legal Services </a:t>
            </a:r>
            <a:r>
              <a:rPr lang="en-US" dirty="0"/>
              <a:t>| $11,654 : BRLS will provide free legal assistance to </a:t>
            </a:r>
            <a:r>
              <a:rPr lang="en-US" b="1" dirty="0">
                <a:solidFill>
                  <a:schemeClr val="accent4"/>
                </a:solidFill>
              </a:rPr>
              <a:t>12 low-income Staunton residents </a:t>
            </a:r>
            <a:r>
              <a:rPr lang="en-US" dirty="0"/>
              <a:t>facing civil legal issues as a result of the pandemic and subsequent economic crisis. </a:t>
            </a:r>
          </a:p>
          <a:p>
            <a:pPr marL="285750" indent="-285750">
              <a:buFont typeface="Arial" panose="020B0604020202020204" pitchFamily="34" charset="0"/>
              <a:buChar char="•"/>
            </a:pPr>
            <a:r>
              <a:rPr lang="en-US" u="sng" dirty="0"/>
              <a:t>Blue Ridge CASA </a:t>
            </a:r>
            <a:r>
              <a:rPr lang="en-US" dirty="0"/>
              <a:t>| $11,500 : Blue Ridge CASA will provide advocacy for abused and neglected children. The proposed activities will directly benefit at least </a:t>
            </a:r>
            <a:r>
              <a:rPr lang="en-US" b="1" dirty="0">
                <a:solidFill>
                  <a:schemeClr val="accent4"/>
                </a:solidFill>
              </a:rPr>
              <a:t>60 low-income children</a:t>
            </a:r>
            <a:r>
              <a:rPr lang="en-US" dirty="0"/>
              <a:t> living in unstable and inadequate housing conditions who have been victims of abuse or neglect and have special needs.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66292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D7794-7089-7B48-AE9E-9784819D1651}"/>
              </a:ext>
            </a:extLst>
          </p:cNvPr>
          <p:cNvSpPr>
            <a:spLocks noGrp="1"/>
          </p:cNvSpPr>
          <p:nvPr>
            <p:ph type="ctrTitle"/>
          </p:nvPr>
        </p:nvSpPr>
        <p:spPr/>
        <p:txBody>
          <a:bodyPr/>
          <a:lstStyle/>
          <a:p>
            <a:r>
              <a:rPr lang="en-US" dirty="0"/>
              <a:t>Proposed projects 2021</a:t>
            </a:r>
          </a:p>
        </p:txBody>
      </p:sp>
      <p:sp>
        <p:nvSpPr>
          <p:cNvPr id="4" name="Text Placeholder 3">
            <a:extLst>
              <a:ext uri="{FF2B5EF4-FFF2-40B4-BE49-F238E27FC236}">
                <a16:creationId xmlns:a16="http://schemas.microsoft.com/office/drawing/2014/main" id="{4C131443-0508-0849-8C14-7DEFD1A54CA0}"/>
              </a:ext>
            </a:extLst>
          </p:cNvPr>
          <p:cNvSpPr>
            <a:spLocks noGrp="1"/>
          </p:cNvSpPr>
          <p:nvPr>
            <p:ph type="body" sz="quarter" idx="14"/>
          </p:nvPr>
        </p:nvSpPr>
        <p:spPr/>
        <p:txBody>
          <a:bodyPr>
            <a:normAutofit/>
          </a:bodyPr>
          <a:lstStyle/>
          <a:p>
            <a:pPr lvl="0"/>
            <a:r>
              <a:rPr lang="en-US" b="1" dirty="0"/>
              <a:t>Improve Public Infrastructure</a:t>
            </a:r>
            <a:endParaRPr lang="en-US" dirty="0"/>
          </a:p>
          <a:p>
            <a:pPr marL="285750" indent="-285750">
              <a:buFont typeface="Arial" panose="020B0604020202020204" pitchFamily="34" charset="0"/>
              <a:buChar char="•"/>
            </a:pPr>
            <a:r>
              <a:rPr lang="en-US" u="sng" dirty="0"/>
              <a:t>A Street Aging in Place Project </a:t>
            </a:r>
            <a:r>
              <a:rPr lang="en-US" dirty="0"/>
              <a:t>| $153,836 : Funding will be used to develop streets, gutters, sidewalks and water lines for no less than </a:t>
            </a:r>
            <a:r>
              <a:rPr lang="en-US" b="1" dirty="0">
                <a:solidFill>
                  <a:schemeClr val="accent4"/>
                </a:solidFill>
              </a:rPr>
              <a:t>23 new homes </a:t>
            </a:r>
            <a:r>
              <a:rPr lang="en-US" dirty="0"/>
              <a:t>at the end of A Street in Staunton, Virginia. </a:t>
            </a:r>
          </a:p>
          <a:p>
            <a:pPr marL="285750" indent="-285750">
              <a:buFont typeface="Arial" panose="020B0604020202020204" pitchFamily="34" charset="0"/>
              <a:buChar char="•"/>
            </a:pPr>
            <a:r>
              <a:rPr lang="en-US" u="sng" dirty="0"/>
              <a:t>Public Facility Improvements‐West Beverly Street Sidewalk</a:t>
            </a:r>
            <a:r>
              <a:rPr lang="en-US" dirty="0"/>
              <a:t> | $40,000 : Project involves replacing 500 linear feet of sidewalk along W. Beverley Street from </a:t>
            </a:r>
            <a:r>
              <a:rPr lang="en-US" dirty="0" err="1"/>
              <a:t>Grubert</a:t>
            </a:r>
            <a:r>
              <a:rPr lang="en-US" dirty="0"/>
              <a:t> to Dollar General to improve ADA accessibility. Approximately </a:t>
            </a:r>
            <a:r>
              <a:rPr lang="en-US" b="1" dirty="0">
                <a:solidFill>
                  <a:schemeClr val="accent4"/>
                </a:solidFill>
              </a:rPr>
              <a:t>518 low-income households </a:t>
            </a:r>
            <a:r>
              <a:rPr lang="en-US" dirty="0"/>
              <a:t>will benefit from proposed project. </a:t>
            </a:r>
          </a:p>
          <a:p>
            <a:pPr marL="285750" indent="-285750">
              <a:buFont typeface="Arial" panose="020B0604020202020204" pitchFamily="34" charset="0"/>
              <a:buChar char="•"/>
            </a:pPr>
            <a:r>
              <a:rPr lang="en-US" u="sng" dirty="0"/>
              <a:t>Re-Roofing Staunton </a:t>
            </a:r>
            <a:r>
              <a:rPr lang="en-US" dirty="0"/>
              <a:t>| $30,000 : The scope of this project would include roof replacement for approximately </a:t>
            </a:r>
            <a:r>
              <a:rPr lang="en-US" b="1" dirty="0">
                <a:solidFill>
                  <a:schemeClr val="accent4"/>
                </a:solidFill>
              </a:rPr>
              <a:t>3 low‐income homeowners </a:t>
            </a:r>
            <a:r>
              <a:rPr lang="en-US" dirty="0"/>
              <a:t>(primarily seniors). </a:t>
            </a:r>
          </a:p>
          <a:p>
            <a:endParaRPr lang="en-US" dirty="0"/>
          </a:p>
          <a:p>
            <a:r>
              <a:rPr lang="en-US" b="1" dirty="0"/>
              <a:t>Administration</a:t>
            </a:r>
          </a:p>
          <a:p>
            <a:pPr marL="285750" indent="-285750">
              <a:buFont typeface="Arial" panose="020B0604020202020204" pitchFamily="34" charset="0"/>
              <a:buChar char="•"/>
            </a:pPr>
            <a:r>
              <a:rPr lang="en-US" u="sng" dirty="0"/>
              <a:t>CDBG Program Administration</a:t>
            </a:r>
            <a:r>
              <a:rPr lang="en-US" dirty="0"/>
              <a:t> | $68,872 : This funding is used to support the general administration and planning activities for the Community Development Block Grant Program including subgrantee monitoring and technical assistance, annual reporting, financial support, annual grant applications, etc.. </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716760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27">
            <a:extLst>
              <a:ext uri="{FF2B5EF4-FFF2-40B4-BE49-F238E27FC236}">
                <a16:creationId xmlns:a16="http://schemas.microsoft.com/office/drawing/2014/main" id="{B7E68695-0DB5-1946-B945-66E677B1128F}"/>
              </a:ext>
            </a:extLst>
          </p:cNvPr>
          <p:cNvPicPr>
            <a:picLocks noGrp="1" noChangeAspect="1"/>
          </p:cNvPicPr>
          <p:nvPr>
            <p:ph type="pic" sz="quarter" idx="13"/>
          </p:nvPr>
        </p:nvPicPr>
        <p:blipFill>
          <a:blip r:embed="rId3">
            <a:duotone>
              <a:prstClr val="black"/>
              <a:schemeClr val="accent4">
                <a:tint val="45000"/>
                <a:satMod val="400000"/>
              </a:schemeClr>
            </a:duotone>
            <a:alphaModFix amt="35000"/>
            <a:extLst>
              <a:ext uri="{837473B0-CC2E-450A-ABE3-18F120FF3D39}">
                <a1611:picAttrSrcUrl xmlns:a1611="http://schemas.microsoft.com/office/drawing/2016/11/main" r:id="rId4"/>
              </a:ext>
            </a:extLst>
          </a:blip>
          <a:srcRect/>
          <a:stretch/>
        </p:blipFill>
        <p:spPr>
          <a:xfrm>
            <a:off x="1112814" y="0"/>
            <a:ext cx="11100690" cy="6858000"/>
          </a:xfrm>
        </p:spPr>
      </p:pic>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357347" y="524347"/>
            <a:ext cx="8762013" cy="1002552"/>
          </a:xfrm>
        </p:spPr>
        <p:txBody>
          <a:bodyPr/>
          <a:lstStyle/>
          <a:p>
            <a:r>
              <a:rPr lang="en-US" dirty="0"/>
              <a:t>Schedule for submission to Hud</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1357347" y="1745605"/>
            <a:ext cx="4890578" cy="4849283"/>
          </a:xfrm>
        </p:spPr>
        <p:txBody>
          <a:bodyPr/>
          <a:lstStyle/>
          <a:p>
            <a:endParaRPr lang="en-US" sz="2000" dirty="0"/>
          </a:p>
          <a:p>
            <a:pPr marL="285750" indent="-285750">
              <a:buFont typeface="Arial" panose="020B0604020202020204" pitchFamily="34" charset="0"/>
              <a:buChar char="•"/>
            </a:pPr>
            <a:r>
              <a:rPr lang="en-US" sz="2000" dirty="0"/>
              <a:t>2021 Annual Action Plan, 2019 Substantial Amendment and 2020 Substantial Amendment on display on or about June 28, 2021 for 30 days.</a:t>
            </a:r>
          </a:p>
          <a:p>
            <a:pPr marL="285750" indent="-285750">
              <a:buFont typeface="Arial" panose="020B0604020202020204" pitchFamily="34" charset="0"/>
              <a:buChar char="•"/>
            </a:pPr>
            <a:r>
              <a:rPr lang="en-US" sz="2000" dirty="0"/>
              <a:t>City Council review and anticipated adoption August 12, 2021</a:t>
            </a:r>
          </a:p>
          <a:p>
            <a:pPr marL="285750" indent="-285750">
              <a:buFont typeface="Arial" panose="020B0604020202020204" pitchFamily="34" charset="0"/>
              <a:buChar char="•"/>
            </a:pPr>
            <a:r>
              <a:rPr lang="en-US" sz="2000" dirty="0"/>
              <a:t>Submission to HUD on or before August 15, 2021.</a:t>
            </a:r>
          </a:p>
          <a:p>
            <a:pPr marL="285750" indent="-285750">
              <a:buFont typeface="Arial" panose="020B0604020202020204" pitchFamily="34" charset="0"/>
              <a:buChar char="•"/>
            </a:pPr>
            <a:r>
              <a:rPr lang="en-US" sz="2000" dirty="0"/>
              <a:t>Program start October 1, 2021.</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072874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21">
            <a:extLst>
              <a:ext uri="{FF2B5EF4-FFF2-40B4-BE49-F238E27FC236}">
                <a16:creationId xmlns:a16="http://schemas.microsoft.com/office/drawing/2014/main" id="{DB20DB88-CBCC-9A4A-BA0A-4807E1B8E804}"/>
              </a:ext>
            </a:extLst>
          </p:cNvPr>
          <p:cNvPicPr>
            <a:picLocks noGrp="1" noChangeAspect="1"/>
          </p:cNvPicPr>
          <p:nvPr>
            <p:ph type="pic" sz="quarter" idx="10"/>
          </p:nvPr>
        </p:nvPicPr>
        <p:blipFill>
          <a:blip r:embed="rId2">
            <a:duotone>
              <a:prstClr val="black"/>
              <a:schemeClr val="accent4">
                <a:tint val="45000"/>
                <a:satMod val="400000"/>
              </a:schemeClr>
            </a:duotone>
            <a:alphaModFix amt="20000"/>
            <a:extLst>
              <a:ext uri="{BEBA8EAE-BF5A-486C-A8C5-ECC9F3942E4B}">
                <a14:imgProps xmlns:a14="http://schemas.microsoft.com/office/drawing/2010/main">
                  <a14:imgLayer r:embed="rId3">
                    <a14:imgEffect>
                      <a14:colorTemperature colorTemp="11200"/>
                    </a14:imgEffect>
                  </a14:imgLayer>
                </a14:imgProps>
              </a:ext>
              <a:ext uri="{837473B0-CC2E-450A-ABE3-18F120FF3D39}">
                <a1611:picAttrSrcUrl xmlns:a1611="http://schemas.microsoft.com/office/drawing/2016/11/main" r:id="rId4"/>
              </a:ext>
            </a:extLst>
          </a:blip>
          <a:srcRect/>
          <a:stretch/>
        </p:blipFill>
        <p:spPr>
          <a:xfrm>
            <a:off x="1381246" y="0"/>
            <a:ext cx="10810754" cy="6858000"/>
          </a:xfrm>
          <a:solidFill>
            <a:schemeClr val="accent4">
              <a:lumMod val="50000"/>
            </a:schemeClr>
          </a:solidFill>
        </p:spPr>
      </p:pic>
      <p:sp>
        <p:nvSpPr>
          <p:cNvPr id="2" name="TextBox 1">
            <a:extLst>
              <a:ext uri="{FF2B5EF4-FFF2-40B4-BE49-F238E27FC236}">
                <a16:creationId xmlns:a16="http://schemas.microsoft.com/office/drawing/2014/main" id="{97CA5356-5A02-0E43-94C3-F0695738C539}"/>
              </a:ext>
            </a:extLst>
          </p:cNvPr>
          <p:cNvSpPr txBox="1"/>
          <p:nvPr/>
        </p:nvSpPr>
        <p:spPr>
          <a:xfrm>
            <a:off x="2091159" y="6858000"/>
            <a:ext cx="9144000" cy="230832"/>
          </a:xfrm>
          <a:prstGeom prst="rect">
            <a:avLst/>
          </a:prstGeom>
          <a:noFill/>
        </p:spPr>
        <p:txBody>
          <a:bodyPr wrap="square" rtlCol="0">
            <a:spAutoFit/>
          </a:bodyPr>
          <a:lstStyle/>
          <a:p>
            <a:r>
              <a:rPr lang="en-US" sz="900">
                <a:hlinkClick r:id="rId4" tooltip="https://en.wikivoyage.org/wiki/Staunton_(Virginia)"/>
              </a:rPr>
              <a:t>This Photo</a:t>
            </a:r>
            <a:r>
              <a:rPr lang="en-US" sz="900"/>
              <a:t> by Unknown Author is licensed under </a:t>
            </a:r>
            <a:r>
              <a:rPr lang="en-US" sz="900">
                <a:hlinkClick r:id="rId5" tooltip="https://creativecommons.org/licenses/by-sa/3.0/"/>
              </a:rPr>
              <a:t>CC BY-SA</a:t>
            </a:r>
            <a:endParaRPr lang="en-US" sz="900"/>
          </a:p>
        </p:txBody>
      </p:sp>
      <p:sp>
        <p:nvSpPr>
          <p:cNvPr id="4" name="Text Placeholder 3">
            <a:extLst>
              <a:ext uri="{FF2B5EF4-FFF2-40B4-BE49-F238E27FC236}">
                <a16:creationId xmlns:a16="http://schemas.microsoft.com/office/drawing/2014/main" id="{7156B40A-4B6E-F14F-A2E2-AF168B1ECF4A}"/>
              </a:ext>
            </a:extLst>
          </p:cNvPr>
          <p:cNvSpPr>
            <a:spLocks noGrp="1"/>
          </p:cNvSpPr>
          <p:nvPr>
            <p:ph type="body" idx="13"/>
          </p:nvPr>
        </p:nvSpPr>
        <p:spPr/>
        <p:txBody>
          <a:bodyPr/>
          <a:lstStyle/>
          <a:p>
            <a:endParaRPr lang="en-US"/>
          </a:p>
        </p:txBody>
      </p:sp>
      <p:sp>
        <p:nvSpPr>
          <p:cNvPr id="8" name="Title 7">
            <a:extLst>
              <a:ext uri="{FF2B5EF4-FFF2-40B4-BE49-F238E27FC236}">
                <a16:creationId xmlns:a16="http://schemas.microsoft.com/office/drawing/2014/main" id="{90BD992B-5160-D246-A513-02BBB484F12E}"/>
              </a:ext>
            </a:extLst>
          </p:cNvPr>
          <p:cNvSpPr>
            <a:spLocks noGrp="1"/>
          </p:cNvSpPr>
          <p:nvPr>
            <p:ph type="ctrTitle"/>
          </p:nvPr>
        </p:nvSpPr>
        <p:spPr/>
        <p:txBody>
          <a:bodyPr>
            <a:normAutofit fontScale="90000"/>
          </a:bodyPr>
          <a:lstStyle/>
          <a:p>
            <a:r>
              <a:rPr lang="en-US" dirty="0"/>
              <a:t>2019 &amp; 2020 Substantial Amendment</a:t>
            </a:r>
          </a:p>
        </p:txBody>
      </p:sp>
    </p:spTree>
    <p:extLst>
      <p:ext uri="{BB962C8B-B14F-4D97-AF65-F5344CB8AC3E}">
        <p14:creationId xmlns:p14="http://schemas.microsoft.com/office/powerpoint/2010/main" val="4230261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25B6C7C4-497C-7D40-8045-D7280D83F20D}"/>
              </a:ext>
            </a:extLst>
          </p:cNvPr>
          <p:cNvSpPr/>
          <p:nvPr/>
        </p:nvSpPr>
        <p:spPr>
          <a:xfrm>
            <a:off x="1089406" y="1960941"/>
            <a:ext cx="694944" cy="69494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111C428B-B38B-6C43-89AA-ABBB9D3C1B7C}"/>
              </a:ext>
            </a:extLst>
          </p:cNvPr>
          <p:cNvSpPr>
            <a:spLocks noGrp="1"/>
          </p:cNvSpPr>
          <p:nvPr>
            <p:ph type="ctrTitle"/>
          </p:nvPr>
        </p:nvSpPr>
        <p:spPr/>
        <p:txBody>
          <a:bodyPr/>
          <a:lstStyle/>
          <a:p>
            <a:r>
              <a:rPr lang="en-US" dirty="0"/>
              <a:t>Substantial amendment process</a:t>
            </a:r>
          </a:p>
        </p:txBody>
      </p:sp>
      <p:pic>
        <p:nvPicPr>
          <p:cNvPr id="7" name="Graphic 6" descr="Pencil">
            <a:extLst>
              <a:ext uri="{FF2B5EF4-FFF2-40B4-BE49-F238E27FC236}">
                <a16:creationId xmlns:a16="http://schemas.microsoft.com/office/drawing/2014/main" id="{2F830A8F-0EEA-FF43-A832-B60FD362933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29364" y="1985015"/>
            <a:ext cx="640080" cy="640080"/>
          </a:xfrm>
          <a:prstGeom prst="rect">
            <a:avLst/>
          </a:prstGeom>
        </p:spPr>
      </p:pic>
      <p:sp>
        <p:nvSpPr>
          <p:cNvPr id="9" name="Rounded Rectangle 8">
            <a:extLst>
              <a:ext uri="{FF2B5EF4-FFF2-40B4-BE49-F238E27FC236}">
                <a16:creationId xmlns:a16="http://schemas.microsoft.com/office/drawing/2014/main" id="{F371E668-A8DD-384E-96B5-F382B2A7396B}"/>
              </a:ext>
            </a:extLst>
          </p:cNvPr>
          <p:cNvSpPr/>
          <p:nvPr/>
        </p:nvSpPr>
        <p:spPr>
          <a:xfrm>
            <a:off x="1089175" y="3416268"/>
            <a:ext cx="694944" cy="69494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34D8229B-A25D-644B-ACA4-6FF512ECBBC8}"/>
              </a:ext>
            </a:extLst>
          </p:cNvPr>
          <p:cNvSpPr/>
          <p:nvPr/>
        </p:nvSpPr>
        <p:spPr>
          <a:xfrm>
            <a:off x="7369629" y="1936461"/>
            <a:ext cx="694944" cy="69494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BE216C29-9B11-FC40-B7EB-D54E1D28D101}"/>
              </a:ext>
            </a:extLst>
          </p:cNvPr>
          <p:cNvSpPr/>
          <p:nvPr/>
        </p:nvSpPr>
        <p:spPr>
          <a:xfrm>
            <a:off x="7371591" y="3429000"/>
            <a:ext cx="694944" cy="69494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3" name="Graphic 12" descr="Dollar">
            <a:extLst>
              <a:ext uri="{FF2B5EF4-FFF2-40B4-BE49-F238E27FC236}">
                <a16:creationId xmlns:a16="http://schemas.microsoft.com/office/drawing/2014/main" id="{B9780380-3818-9E40-A83B-1CCF7192DD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9119" y="3471132"/>
            <a:ext cx="640080" cy="640080"/>
          </a:xfrm>
          <a:prstGeom prst="rect">
            <a:avLst/>
          </a:prstGeom>
        </p:spPr>
      </p:pic>
      <p:pic>
        <p:nvPicPr>
          <p:cNvPr id="15" name="Graphic 14" descr="Stop sign">
            <a:extLst>
              <a:ext uri="{FF2B5EF4-FFF2-40B4-BE49-F238E27FC236}">
                <a16:creationId xmlns:a16="http://schemas.microsoft.com/office/drawing/2014/main" id="{917082ED-641C-8D4A-B34B-8109C5B8EB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97061" y="1985015"/>
            <a:ext cx="640080" cy="640080"/>
          </a:xfrm>
          <a:prstGeom prst="rect">
            <a:avLst/>
          </a:prstGeom>
        </p:spPr>
      </p:pic>
      <p:pic>
        <p:nvPicPr>
          <p:cNvPr id="17" name="Graphic 16" descr="Group">
            <a:extLst>
              <a:ext uri="{FF2B5EF4-FFF2-40B4-BE49-F238E27FC236}">
                <a16:creationId xmlns:a16="http://schemas.microsoft.com/office/drawing/2014/main" id="{9651BE28-7C9A-2E4E-95BB-3BB64D869F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97061" y="3483864"/>
            <a:ext cx="640080" cy="640080"/>
          </a:xfrm>
          <a:prstGeom prst="rect">
            <a:avLst/>
          </a:prstGeom>
        </p:spPr>
      </p:pic>
      <p:sp>
        <p:nvSpPr>
          <p:cNvPr id="18" name="TextBox 17">
            <a:extLst>
              <a:ext uri="{FF2B5EF4-FFF2-40B4-BE49-F238E27FC236}">
                <a16:creationId xmlns:a16="http://schemas.microsoft.com/office/drawing/2014/main" id="{6110B75C-9BE8-1C4A-AAE8-D857BE4063A7}"/>
              </a:ext>
            </a:extLst>
          </p:cNvPr>
          <p:cNvSpPr txBox="1"/>
          <p:nvPr/>
        </p:nvSpPr>
        <p:spPr>
          <a:xfrm>
            <a:off x="2136812" y="1936461"/>
            <a:ext cx="3090805" cy="1169551"/>
          </a:xfrm>
          <a:prstGeom prst="rect">
            <a:avLst/>
          </a:prstGeom>
          <a:noFill/>
        </p:spPr>
        <p:txBody>
          <a:bodyPr wrap="square" rtlCol="0">
            <a:spAutoFit/>
          </a:bodyPr>
          <a:lstStyle/>
          <a:p>
            <a:r>
              <a:rPr lang="en-US" sz="1400" dirty="0">
                <a:latin typeface="+mj-lt"/>
              </a:rPr>
              <a:t>According to federal regulation (24 CFR 91.505 (a) (1-3)), amendments must be made to the Consolidated Plan whenever CS makes one of the following decisions:</a:t>
            </a:r>
          </a:p>
        </p:txBody>
      </p:sp>
      <p:sp>
        <p:nvSpPr>
          <p:cNvPr id="19" name="TextBox 18">
            <a:extLst>
              <a:ext uri="{FF2B5EF4-FFF2-40B4-BE49-F238E27FC236}">
                <a16:creationId xmlns:a16="http://schemas.microsoft.com/office/drawing/2014/main" id="{A69E6631-19B5-8243-89BE-7811239D24D2}"/>
              </a:ext>
            </a:extLst>
          </p:cNvPr>
          <p:cNvSpPr txBox="1"/>
          <p:nvPr/>
        </p:nvSpPr>
        <p:spPr>
          <a:xfrm>
            <a:off x="2136812" y="3404809"/>
            <a:ext cx="3090805" cy="954107"/>
          </a:xfrm>
          <a:prstGeom prst="rect">
            <a:avLst/>
          </a:prstGeom>
          <a:noFill/>
        </p:spPr>
        <p:txBody>
          <a:bodyPr wrap="square" rtlCol="0">
            <a:spAutoFit/>
          </a:bodyPr>
          <a:lstStyle/>
          <a:p>
            <a:r>
              <a:rPr lang="en-US" sz="1400" dirty="0">
                <a:latin typeface="+mj-lt"/>
              </a:rPr>
              <a:t>Makes a substantial change in its allocation priorities or a substantial change in the method of distribution of funds;</a:t>
            </a:r>
          </a:p>
        </p:txBody>
      </p:sp>
      <p:sp>
        <p:nvSpPr>
          <p:cNvPr id="20" name="TextBox 19">
            <a:extLst>
              <a:ext uri="{FF2B5EF4-FFF2-40B4-BE49-F238E27FC236}">
                <a16:creationId xmlns:a16="http://schemas.microsoft.com/office/drawing/2014/main" id="{E904AF4B-E5E8-6847-A36F-2ED164450B7D}"/>
              </a:ext>
            </a:extLst>
          </p:cNvPr>
          <p:cNvSpPr txBox="1"/>
          <p:nvPr/>
        </p:nvSpPr>
        <p:spPr>
          <a:xfrm>
            <a:off x="8300497" y="1936460"/>
            <a:ext cx="3090805" cy="1169551"/>
          </a:xfrm>
          <a:prstGeom prst="rect">
            <a:avLst/>
          </a:prstGeom>
          <a:noFill/>
        </p:spPr>
        <p:txBody>
          <a:bodyPr wrap="square" rtlCol="0">
            <a:spAutoFit/>
          </a:bodyPr>
          <a:lstStyle/>
          <a:p>
            <a:r>
              <a:rPr lang="en-US" sz="1400" dirty="0">
                <a:latin typeface="+mj-lt"/>
              </a:rPr>
              <a:t>Carries out an activity, using funds from any program covered by the Consolidated Plan (including program income), not previously described in the action plan; or</a:t>
            </a:r>
          </a:p>
        </p:txBody>
      </p:sp>
      <p:sp>
        <p:nvSpPr>
          <p:cNvPr id="21" name="TextBox 20">
            <a:extLst>
              <a:ext uri="{FF2B5EF4-FFF2-40B4-BE49-F238E27FC236}">
                <a16:creationId xmlns:a16="http://schemas.microsoft.com/office/drawing/2014/main" id="{BE97DC97-BC06-2A43-94D6-89911F70CF7F}"/>
              </a:ext>
            </a:extLst>
          </p:cNvPr>
          <p:cNvSpPr txBox="1"/>
          <p:nvPr/>
        </p:nvSpPr>
        <p:spPr>
          <a:xfrm>
            <a:off x="8300497" y="3434572"/>
            <a:ext cx="3090805" cy="738664"/>
          </a:xfrm>
          <a:prstGeom prst="rect">
            <a:avLst/>
          </a:prstGeom>
          <a:noFill/>
        </p:spPr>
        <p:txBody>
          <a:bodyPr wrap="square" rtlCol="0">
            <a:spAutoFit/>
          </a:bodyPr>
          <a:lstStyle/>
          <a:p>
            <a:r>
              <a:rPr lang="en-US" sz="1400" dirty="0">
                <a:latin typeface="+mj-lt"/>
              </a:rPr>
              <a:t>Substantially changes the purpose, scope, location, or beneficiaries of an activity.</a:t>
            </a:r>
          </a:p>
        </p:txBody>
      </p:sp>
    </p:spTree>
    <p:extLst>
      <p:ext uri="{BB962C8B-B14F-4D97-AF65-F5344CB8AC3E}">
        <p14:creationId xmlns:p14="http://schemas.microsoft.com/office/powerpoint/2010/main" val="932482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D7794-7089-7B48-AE9E-9784819D1651}"/>
              </a:ext>
            </a:extLst>
          </p:cNvPr>
          <p:cNvSpPr>
            <a:spLocks noGrp="1"/>
          </p:cNvSpPr>
          <p:nvPr>
            <p:ph type="ctrTitle"/>
          </p:nvPr>
        </p:nvSpPr>
        <p:spPr/>
        <p:txBody>
          <a:bodyPr/>
          <a:lstStyle/>
          <a:p>
            <a:r>
              <a:rPr lang="en-US" dirty="0"/>
              <a:t>Proposed projects Amendments</a:t>
            </a:r>
          </a:p>
        </p:txBody>
      </p:sp>
      <p:sp>
        <p:nvSpPr>
          <p:cNvPr id="4" name="Text Placeholder 3">
            <a:extLst>
              <a:ext uri="{FF2B5EF4-FFF2-40B4-BE49-F238E27FC236}">
                <a16:creationId xmlns:a16="http://schemas.microsoft.com/office/drawing/2014/main" id="{4C131443-0508-0849-8C14-7DEFD1A54CA0}"/>
              </a:ext>
            </a:extLst>
          </p:cNvPr>
          <p:cNvSpPr>
            <a:spLocks noGrp="1"/>
          </p:cNvSpPr>
          <p:nvPr>
            <p:ph type="body" sz="quarter" idx="14"/>
          </p:nvPr>
        </p:nvSpPr>
        <p:spPr/>
        <p:txBody>
          <a:bodyPr>
            <a:normAutofit fontScale="92500"/>
          </a:bodyPr>
          <a:lstStyle/>
          <a:p>
            <a:pPr lvl="0"/>
            <a:r>
              <a:rPr lang="en-US" b="1" dirty="0"/>
              <a:t>2019 AAP Amendment | A Street Aging In Place Project</a:t>
            </a:r>
            <a:endParaRPr lang="en-US" dirty="0"/>
          </a:p>
          <a:p>
            <a:r>
              <a:rPr lang="en-US" dirty="0"/>
              <a:t>The City of Staunton proposing an amendment to current projects in the 2019 Entitlement CDBG allocation. The previously approved Habitat for Humanity Critical Home Repair Program will be cancelled, and the funds will be reallocated to the A Street Aging In Place Project. The project will meet the Con Plan goal Public Facilities and Infrastructure and the priority need of Improving Public Facilities and Infrastructure.</a:t>
            </a:r>
          </a:p>
          <a:p>
            <a:r>
              <a:rPr lang="en-US" dirty="0"/>
              <a:t>Funds will be used to provide 500 feet of water lines and 300 feet of water lines and road/curbs/gutter with turnaround This will provide water access for no less than </a:t>
            </a:r>
            <a:r>
              <a:rPr lang="en-US" b="1" dirty="0">
                <a:solidFill>
                  <a:schemeClr val="accent4"/>
                </a:solidFill>
              </a:rPr>
              <a:t>23 new units </a:t>
            </a:r>
            <a:r>
              <a:rPr lang="en-US" dirty="0"/>
              <a:t>to be built at the end of A street for elderly/special needs housing.  Street/curb/sidewalks for new housing units extended A Street. This is a multi-year project with total CDBG funding allocation of $271,149.</a:t>
            </a:r>
          </a:p>
          <a:p>
            <a:r>
              <a:rPr lang="en-US" dirty="0"/>
              <a:t>Reallocated CDBG funds for 2019: $25,000</a:t>
            </a:r>
          </a:p>
          <a:p>
            <a:pPr lvl="0"/>
            <a:r>
              <a:rPr lang="en-US" b="1" dirty="0"/>
              <a:t>2020 AAP Amendment | A Street Aging In Place Project</a:t>
            </a:r>
            <a:endParaRPr lang="en-US" dirty="0"/>
          </a:p>
          <a:p>
            <a:r>
              <a:rPr lang="en-US" dirty="0"/>
              <a:t>The City of Staunton proposing an amendment to the previously approved Habitat for Humanity project. This project will be cancelled, and the $25,000 funds will be reallocated to  the A Street Aging In Place Project. The project will meet the Con Plan goal Public Facilities and Infrastructure and the priority need of Improving Public Facilities and Infrastructure.</a:t>
            </a:r>
          </a:p>
          <a:p>
            <a:r>
              <a:rPr lang="en-US" dirty="0"/>
              <a:t>Funds will be used to provide 500 feet of water lines and 300 feet of water lines and road/curbs/gutter with turnaround This will provide water access for no less than 23 new units to be built at the end of A street for elderly/special needs housing.  Street/curb/sidewalks for new housing units extended A Street. This is a multi-year project with total CDBG funding allocation of </a:t>
            </a:r>
            <a:r>
              <a:rPr lang="en-US" b="1" dirty="0">
                <a:solidFill>
                  <a:schemeClr val="accent4"/>
                </a:solidFill>
              </a:rPr>
              <a:t>$271,149 (FY 19 $25,000, FY 20 $92,313, FY 21 $ $153,836.00</a:t>
            </a:r>
            <a:r>
              <a:rPr lang="en-US" dirty="0"/>
              <a:t>).</a:t>
            </a:r>
          </a:p>
          <a:p>
            <a:r>
              <a:rPr lang="en-US" dirty="0"/>
              <a:t>Reallocated CDBG funds for 2020: $25,000</a:t>
            </a:r>
          </a:p>
          <a:p>
            <a:endParaRPr lang="en-US" dirty="0"/>
          </a:p>
        </p:txBody>
      </p:sp>
    </p:spTree>
    <p:extLst>
      <p:ext uri="{BB962C8B-B14F-4D97-AF65-F5344CB8AC3E}">
        <p14:creationId xmlns:p14="http://schemas.microsoft.com/office/powerpoint/2010/main" val="2134200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D7794-7089-7B48-AE9E-9784819D1651}"/>
              </a:ext>
            </a:extLst>
          </p:cNvPr>
          <p:cNvSpPr>
            <a:spLocks noGrp="1"/>
          </p:cNvSpPr>
          <p:nvPr>
            <p:ph type="ctrTitle"/>
          </p:nvPr>
        </p:nvSpPr>
        <p:spPr/>
        <p:txBody>
          <a:bodyPr/>
          <a:lstStyle/>
          <a:p>
            <a:r>
              <a:rPr lang="en-US" dirty="0"/>
              <a:t>Proposed projects Amendments</a:t>
            </a:r>
          </a:p>
        </p:txBody>
      </p:sp>
      <p:sp>
        <p:nvSpPr>
          <p:cNvPr id="4" name="Text Placeholder 3">
            <a:extLst>
              <a:ext uri="{FF2B5EF4-FFF2-40B4-BE49-F238E27FC236}">
                <a16:creationId xmlns:a16="http://schemas.microsoft.com/office/drawing/2014/main" id="{4C131443-0508-0849-8C14-7DEFD1A54CA0}"/>
              </a:ext>
            </a:extLst>
          </p:cNvPr>
          <p:cNvSpPr>
            <a:spLocks noGrp="1"/>
          </p:cNvSpPr>
          <p:nvPr>
            <p:ph type="body" sz="quarter" idx="14"/>
          </p:nvPr>
        </p:nvSpPr>
        <p:spPr/>
        <p:txBody>
          <a:bodyPr>
            <a:normAutofit/>
          </a:bodyPr>
          <a:lstStyle/>
          <a:p>
            <a:pPr lvl="0"/>
            <a:r>
              <a:rPr lang="en-US" b="1" dirty="0"/>
              <a:t>2020 AAP Amendment | Rockway Street Waterline Project</a:t>
            </a:r>
            <a:endParaRPr lang="en-US" dirty="0"/>
          </a:p>
          <a:p>
            <a:r>
              <a:rPr lang="en-US" dirty="0"/>
              <a:t>The City of Staunton proposing an amendment to current projects in the 2020 Entitlement CDBG allocation. Funds in 2019 to accommodate the increased funding for the Valley Supportive Housing Roof project, the City reduced funds for the Rockway Street Waterline so that the more immediate need to fully fund the Valley Supportive Housing project could be completed. The Rockway Street Waterline project is a multi-year project that will be completed in a future funding year.  To accommodate the reduction, the City proposes funding the project in FY2020 to make up the funding difference. The total allocation for the multiyear project is </a:t>
            </a:r>
            <a:r>
              <a:rPr lang="en-US" b="1" dirty="0">
                <a:solidFill>
                  <a:schemeClr val="accent4"/>
                </a:solidFill>
              </a:rPr>
              <a:t>$160,796 (FY19 $125,796; FY20 $35,000).</a:t>
            </a:r>
          </a:p>
          <a:p>
            <a:r>
              <a:rPr lang="en-US" dirty="0"/>
              <a:t>The additional funding allocation for the Rockway Street Waterline project for the FY2020 AAP is $25,000. </a:t>
            </a:r>
          </a:p>
        </p:txBody>
      </p:sp>
    </p:spTree>
    <p:extLst>
      <p:ext uri="{BB962C8B-B14F-4D97-AF65-F5344CB8AC3E}">
        <p14:creationId xmlns:p14="http://schemas.microsoft.com/office/powerpoint/2010/main" val="3464664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5">
            <a:extLst>
              <a:ext uri="{FF2B5EF4-FFF2-40B4-BE49-F238E27FC236}">
                <a16:creationId xmlns:a16="http://schemas.microsoft.com/office/drawing/2014/main" id="{C4C2D77A-C801-9B4E-B6FB-9402525D52F3}"/>
              </a:ext>
              <a:ext uri="{C183D7F6-B498-43B3-948B-1728B52AA6E4}">
                <adec:decorative xmlns:adec="http://schemas.microsoft.com/office/drawing/2017/decorative" val="0"/>
              </a:ext>
            </a:extLst>
          </p:cNvPr>
          <p:cNvPicPr>
            <a:picLocks noGrp="1" noChangeAspect="1"/>
          </p:cNvPicPr>
          <p:nvPr>
            <p:ph type="pic" sz="quarter" idx="10"/>
          </p:nvPr>
        </p:nvPicPr>
        <p:blipFill>
          <a:blip r:embed="rId2">
            <a:duotone>
              <a:prstClr val="black"/>
              <a:schemeClr val="accent3">
                <a:tint val="45000"/>
                <a:satMod val="400000"/>
              </a:schemeClr>
            </a:duotone>
            <a:alphaModFix amt="35000"/>
            <a:extLst>
              <a:ext uri="{837473B0-CC2E-450A-ABE3-18F120FF3D39}">
                <a1611:picAttrSrcUrl xmlns:a1611="http://schemas.microsoft.com/office/drawing/2016/11/main" r:id="rId3"/>
              </a:ext>
            </a:extLst>
          </a:blip>
          <a:srcRect/>
          <a:stretch/>
        </p:blipFill>
        <p:spPr>
          <a:xfrm>
            <a:off x="1158241" y="0"/>
            <a:ext cx="11033759" cy="6858000"/>
          </a:xfrm>
        </p:spPr>
      </p:pic>
      <p:sp>
        <p:nvSpPr>
          <p:cNvPr id="5" name="Title 4">
            <a:extLst>
              <a:ext uri="{FF2B5EF4-FFF2-40B4-BE49-F238E27FC236}">
                <a16:creationId xmlns:a16="http://schemas.microsoft.com/office/drawing/2014/main" id="{99516ACA-375D-1140-8EDA-CE04AAC75809}"/>
              </a:ext>
            </a:extLst>
          </p:cNvPr>
          <p:cNvSpPr>
            <a:spLocks noGrp="1"/>
          </p:cNvSpPr>
          <p:nvPr>
            <p:ph type="ctrTitle"/>
          </p:nvPr>
        </p:nvSpPr>
        <p:spPr>
          <a:xfrm>
            <a:off x="1524000" y="2715790"/>
            <a:ext cx="4842076" cy="2387600"/>
          </a:xfrm>
        </p:spPr>
        <p:txBody>
          <a:bodyPr>
            <a:normAutofit/>
          </a:bodyPr>
          <a:lstStyle/>
          <a:p>
            <a:r>
              <a:rPr lang="en-US" dirty="0">
                <a:solidFill>
                  <a:schemeClr val="bg1"/>
                </a:solidFill>
              </a:rPr>
              <a:t>2021 Annual Action Plan</a:t>
            </a:r>
          </a:p>
        </p:txBody>
      </p:sp>
      <p:sp>
        <p:nvSpPr>
          <p:cNvPr id="10" name="TextBox 9">
            <a:extLst>
              <a:ext uri="{FF2B5EF4-FFF2-40B4-BE49-F238E27FC236}">
                <a16:creationId xmlns:a16="http://schemas.microsoft.com/office/drawing/2014/main" id="{F7F350EF-6CEC-834E-9593-9340DC84D33B}"/>
              </a:ext>
            </a:extLst>
          </p:cNvPr>
          <p:cNvSpPr txBox="1"/>
          <p:nvPr/>
        </p:nvSpPr>
        <p:spPr>
          <a:xfrm>
            <a:off x="2055559" y="6857999"/>
            <a:ext cx="9205367" cy="230832"/>
          </a:xfrm>
          <a:prstGeom prst="rect">
            <a:avLst/>
          </a:prstGeom>
          <a:noFill/>
        </p:spPr>
        <p:txBody>
          <a:bodyPr wrap="square" rtlCol="0">
            <a:spAutoFit/>
          </a:bodyPr>
          <a:lstStyle/>
          <a:p>
            <a:r>
              <a:rPr lang="en-US" sz="900">
                <a:hlinkClick r:id="rId3" tooltip="https://en.wikipedia.org/wiki/Tract_housing"/>
              </a:rPr>
              <a:t>This Photo</a:t>
            </a:r>
            <a:r>
              <a:rPr lang="en-US" sz="900"/>
              <a:t> by Unknown Author is licensed under </a:t>
            </a:r>
            <a:r>
              <a:rPr lang="en-US" sz="900">
                <a:hlinkClick r:id="rId4" tooltip="https://creativecommons.org/licenses/by-sa/3.0/"/>
              </a:rPr>
              <a:t>CC BY-SA</a:t>
            </a:r>
            <a:endParaRPr lang="en-US" sz="900"/>
          </a:p>
        </p:txBody>
      </p:sp>
      <p:sp>
        <p:nvSpPr>
          <p:cNvPr id="2" name="TextBox 1">
            <a:extLst>
              <a:ext uri="{FF2B5EF4-FFF2-40B4-BE49-F238E27FC236}">
                <a16:creationId xmlns:a16="http://schemas.microsoft.com/office/drawing/2014/main" id="{663FEDBF-8C2C-9F4B-9937-70618B789367}"/>
              </a:ext>
            </a:extLst>
          </p:cNvPr>
          <p:cNvSpPr txBox="1"/>
          <p:nvPr/>
        </p:nvSpPr>
        <p:spPr>
          <a:xfrm>
            <a:off x="1608881" y="5231757"/>
            <a:ext cx="4757195" cy="369332"/>
          </a:xfrm>
          <a:prstGeom prst="rect">
            <a:avLst/>
          </a:prstGeom>
          <a:noFill/>
        </p:spPr>
        <p:txBody>
          <a:bodyPr wrap="square" rtlCol="0">
            <a:spAutoFit/>
          </a:bodyPr>
          <a:lstStyle/>
          <a:p>
            <a:endParaRPr lang="en-US" dirty="0">
              <a:solidFill>
                <a:schemeClr val="bg1"/>
              </a:solidFill>
              <a:latin typeface="+mj-lt"/>
            </a:endParaRPr>
          </a:p>
        </p:txBody>
      </p:sp>
    </p:spTree>
    <p:extLst>
      <p:ext uri="{BB962C8B-B14F-4D97-AF65-F5344CB8AC3E}">
        <p14:creationId xmlns:p14="http://schemas.microsoft.com/office/powerpoint/2010/main" val="406786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AB35C7E-3AF6-9545-B196-D86686A0B8FC}"/>
              </a:ext>
            </a:extLst>
          </p:cNvPr>
          <p:cNvSpPr/>
          <p:nvPr/>
        </p:nvSpPr>
        <p:spPr>
          <a:xfrm>
            <a:off x="5233416" y="5037176"/>
            <a:ext cx="640080" cy="64008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8FD742E8-674F-A74F-8F08-69B2000C0F19}"/>
              </a:ext>
            </a:extLst>
          </p:cNvPr>
          <p:cNvSpPr>
            <a:spLocks noGrp="1"/>
          </p:cNvSpPr>
          <p:nvPr>
            <p:ph type="ctrTitle"/>
          </p:nvPr>
        </p:nvSpPr>
        <p:spPr/>
        <p:txBody>
          <a:bodyPr/>
          <a:lstStyle/>
          <a:p>
            <a:r>
              <a:rPr lang="en-US" dirty="0"/>
              <a:t>CP &amp; AAP Process</a:t>
            </a:r>
          </a:p>
        </p:txBody>
      </p:sp>
      <p:sp>
        <p:nvSpPr>
          <p:cNvPr id="4" name="Rounded Rectangle 3">
            <a:extLst>
              <a:ext uri="{FF2B5EF4-FFF2-40B4-BE49-F238E27FC236}">
                <a16:creationId xmlns:a16="http://schemas.microsoft.com/office/drawing/2014/main" id="{4F96F546-D78A-F14B-BB1C-4F75DCC49453}"/>
              </a:ext>
            </a:extLst>
          </p:cNvPr>
          <p:cNvSpPr>
            <a:spLocks noChangeAspect="1"/>
          </p:cNvSpPr>
          <p:nvPr/>
        </p:nvSpPr>
        <p:spPr>
          <a:xfrm>
            <a:off x="1789043" y="1938129"/>
            <a:ext cx="640080" cy="64008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Text Placeholder 5">
            <a:extLst>
              <a:ext uri="{FF2B5EF4-FFF2-40B4-BE49-F238E27FC236}">
                <a16:creationId xmlns:a16="http://schemas.microsoft.com/office/drawing/2014/main" id="{C89260EA-BAE3-A747-AF58-171E1C79C020}"/>
              </a:ext>
            </a:extLst>
          </p:cNvPr>
          <p:cNvSpPr>
            <a:spLocks noGrp="1"/>
          </p:cNvSpPr>
          <p:nvPr>
            <p:ph type="body" sz="quarter" idx="14"/>
          </p:nvPr>
        </p:nvSpPr>
        <p:spPr>
          <a:xfrm>
            <a:off x="1789043" y="3065211"/>
            <a:ext cx="640080" cy="64008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endParaRPr lang="en-US" dirty="0">
              <a:noFill/>
            </a:endParaRPr>
          </a:p>
        </p:txBody>
      </p:sp>
      <p:pic>
        <p:nvPicPr>
          <p:cNvPr id="8" name="Graphic 7" descr="House">
            <a:extLst>
              <a:ext uri="{FF2B5EF4-FFF2-40B4-BE49-F238E27FC236}">
                <a16:creationId xmlns:a16="http://schemas.microsoft.com/office/drawing/2014/main" id="{C94413CD-3ECB-1B44-9CC8-1F102D7AE90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789043" y="3087346"/>
            <a:ext cx="640080" cy="640080"/>
          </a:xfrm>
          <a:prstGeom prst="rect">
            <a:avLst/>
          </a:prstGeom>
        </p:spPr>
      </p:pic>
      <p:pic>
        <p:nvPicPr>
          <p:cNvPr id="10" name="Graphic 9" descr="Connections">
            <a:extLst>
              <a:ext uri="{FF2B5EF4-FFF2-40B4-BE49-F238E27FC236}">
                <a16:creationId xmlns:a16="http://schemas.microsoft.com/office/drawing/2014/main" id="{CB40F26B-04E4-DA4D-B5A0-BB35D1F98D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89043" y="1977132"/>
            <a:ext cx="640080" cy="640080"/>
          </a:xfrm>
          <a:prstGeom prst="rect">
            <a:avLst/>
          </a:prstGeom>
        </p:spPr>
      </p:pic>
      <p:sp>
        <p:nvSpPr>
          <p:cNvPr id="12" name="Rounded Rectangle 11">
            <a:extLst>
              <a:ext uri="{FF2B5EF4-FFF2-40B4-BE49-F238E27FC236}">
                <a16:creationId xmlns:a16="http://schemas.microsoft.com/office/drawing/2014/main" id="{71BF86A8-2381-8841-9FDE-D006C7387562}"/>
              </a:ext>
            </a:extLst>
          </p:cNvPr>
          <p:cNvSpPr/>
          <p:nvPr/>
        </p:nvSpPr>
        <p:spPr>
          <a:xfrm>
            <a:off x="6867144" y="1938129"/>
            <a:ext cx="640080" cy="64008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22F0C86A-7F9D-B247-BC44-3702C44E7816}"/>
              </a:ext>
            </a:extLst>
          </p:cNvPr>
          <p:cNvSpPr/>
          <p:nvPr/>
        </p:nvSpPr>
        <p:spPr>
          <a:xfrm>
            <a:off x="6900672" y="3072384"/>
            <a:ext cx="640080" cy="64008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5" name="Graphic 14" descr="City">
            <a:extLst>
              <a:ext uri="{FF2B5EF4-FFF2-40B4-BE49-F238E27FC236}">
                <a16:creationId xmlns:a16="http://schemas.microsoft.com/office/drawing/2014/main" id="{60C6A1CB-96F8-A24A-AABB-C90426F93D5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875631" y="1958956"/>
            <a:ext cx="640080" cy="640080"/>
          </a:xfrm>
          <a:prstGeom prst="rect">
            <a:avLst/>
          </a:prstGeom>
        </p:spPr>
      </p:pic>
      <p:pic>
        <p:nvPicPr>
          <p:cNvPr id="17" name="Graphic 16" descr="Checklist RTL">
            <a:extLst>
              <a:ext uri="{FF2B5EF4-FFF2-40B4-BE49-F238E27FC236}">
                <a16:creationId xmlns:a16="http://schemas.microsoft.com/office/drawing/2014/main" id="{51DDEAF6-D030-BF4E-AA3E-96DE7C5BF430}"/>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900672" y="3078773"/>
            <a:ext cx="640080" cy="640080"/>
          </a:xfrm>
          <a:prstGeom prst="rect">
            <a:avLst/>
          </a:prstGeom>
        </p:spPr>
      </p:pic>
      <p:sp>
        <p:nvSpPr>
          <p:cNvPr id="18" name="TextBox 17">
            <a:extLst>
              <a:ext uri="{FF2B5EF4-FFF2-40B4-BE49-F238E27FC236}">
                <a16:creationId xmlns:a16="http://schemas.microsoft.com/office/drawing/2014/main" id="{82F6D1F7-6422-3945-AF28-4C8B82722C90}"/>
              </a:ext>
            </a:extLst>
          </p:cNvPr>
          <p:cNvSpPr txBox="1"/>
          <p:nvPr/>
        </p:nvSpPr>
        <p:spPr>
          <a:xfrm>
            <a:off x="2462651" y="1769868"/>
            <a:ext cx="3352933" cy="369332"/>
          </a:xfrm>
          <a:prstGeom prst="rect">
            <a:avLst/>
          </a:prstGeom>
          <a:noFill/>
        </p:spPr>
        <p:txBody>
          <a:bodyPr wrap="square" rtlCol="0">
            <a:spAutoFit/>
          </a:bodyPr>
          <a:lstStyle/>
          <a:p>
            <a:r>
              <a:rPr lang="en-US" b="1" dirty="0">
                <a:latin typeface="Speak Pro" panose="020B0504020101020102" pitchFamily="34" charset="0"/>
              </a:rPr>
              <a:t>Stakeholder Consultation</a:t>
            </a:r>
          </a:p>
        </p:txBody>
      </p:sp>
      <p:sp>
        <p:nvSpPr>
          <p:cNvPr id="19" name="TextBox 18">
            <a:extLst>
              <a:ext uri="{FF2B5EF4-FFF2-40B4-BE49-F238E27FC236}">
                <a16:creationId xmlns:a16="http://schemas.microsoft.com/office/drawing/2014/main" id="{5B134205-CE51-6344-B620-90D18679EC00}"/>
              </a:ext>
            </a:extLst>
          </p:cNvPr>
          <p:cNvSpPr txBox="1"/>
          <p:nvPr/>
        </p:nvSpPr>
        <p:spPr>
          <a:xfrm>
            <a:off x="2566283" y="3006279"/>
            <a:ext cx="3352933" cy="646331"/>
          </a:xfrm>
          <a:prstGeom prst="rect">
            <a:avLst/>
          </a:prstGeom>
          <a:noFill/>
        </p:spPr>
        <p:txBody>
          <a:bodyPr wrap="square" rtlCol="0">
            <a:spAutoFit/>
          </a:bodyPr>
          <a:lstStyle/>
          <a:p>
            <a:r>
              <a:rPr lang="en-US" b="1" dirty="0">
                <a:latin typeface="Speak Pro" panose="020B0504020101020102" pitchFamily="34" charset="0"/>
              </a:rPr>
              <a:t>Housing and Homeless Needs Assessment</a:t>
            </a:r>
          </a:p>
        </p:txBody>
      </p:sp>
      <p:sp>
        <p:nvSpPr>
          <p:cNvPr id="20" name="TextBox 19">
            <a:extLst>
              <a:ext uri="{FF2B5EF4-FFF2-40B4-BE49-F238E27FC236}">
                <a16:creationId xmlns:a16="http://schemas.microsoft.com/office/drawing/2014/main" id="{B42F838F-2947-8C4F-8CA7-6D9AD4C69FF6}"/>
              </a:ext>
            </a:extLst>
          </p:cNvPr>
          <p:cNvSpPr txBox="1"/>
          <p:nvPr/>
        </p:nvSpPr>
        <p:spPr>
          <a:xfrm>
            <a:off x="7686923" y="1772392"/>
            <a:ext cx="3352933" cy="369332"/>
          </a:xfrm>
          <a:prstGeom prst="rect">
            <a:avLst/>
          </a:prstGeom>
          <a:noFill/>
        </p:spPr>
        <p:txBody>
          <a:bodyPr wrap="square" rtlCol="0">
            <a:spAutoFit/>
          </a:bodyPr>
          <a:lstStyle/>
          <a:p>
            <a:r>
              <a:rPr lang="en-US" b="1" dirty="0">
                <a:latin typeface="Speak Pro" panose="020B0504020101020102" pitchFamily="34" charset="0"/>
              </a:rPr>
              <a:t>Housing Market Analysis</a:t>
            </a:r>
          </a:p>
        </p:txBody>
      </p:sp>
      <p:sp>
        <p:nvSpPr>
          <p:cNvPr id="21" name="TextBox 20">
            <a:extLst>
              <a:ext uri="{FF2B5EF4-FFF2-40B4-BE49-F238E27FC236}">
                <a16:creationId xmlns:a16="http://schemas.microsoft.com/office/drawing/2014/main" id="{4C3E50AE-488A-B646-A62D-61056AEC64F5}"/>
              </a:ext>
            </a:extLst>
          </p:cNvPr>
          <p:cNvSpPr txBox="1"/>
          <p:nvPr/>
        </p:nvSpPr>
        <p:spPr>
          <a:xfrm>
            <a:off x="7686922" y="2978536"/>
            <a:ext cx="3352933" cy="369332"/>
          </a:xfrm>
          <a:prstGeom prst="rect">
            <a:avLst/>
          </a:prstGeom>
          <a:noFill/>
        </p:spPr>
        <p:txBody>
          <a:bodyPr wrap="square" rtlCol="0">
            <a:spAutoFit/>
          </a:bodyPr>
          <a:lstStyle/>
          <a:p>
            <a:r>
              <a:rPr lang="en-US" b="1" dirty="0">
                <a:latin typeface="Speak Pro" panose="020B0504020101020102" pitchFamily="34" charset="0"/>
              </a:rPr>
              <a:t>Strategic Plan</a:t>
            </a:r>
          </a:p>
        </p:txBody>
      </p:sp>
      <p:sp>
        <p:nvSpPr>
          <p:cNvPr id="22" name="TextBox 21">
            <a:extLst>
              <a:ext uri="{FF2B5EF4-FFF2-40B4-BE49-F238E27FC236}">
                <a16:creationId xmlns:a16="http://schemas.microsoft.com/office/drawing/2014/main" id="{CD12F994-4D69-234A-8966-F3F1018E6E75}"/>
              </a:ext>
            </a:extLst>
          </p:cNvPr>
          <p:cNvSpPr txBox="1"/>
          <p:nvPr/>
        </p:nvSpPr>
        <p:spPr>
          <a:xfrm>
            <a:off x="2537128" y="2139200"/>
            <a:ext cx="3090805" cy="523220"/>
          </a:xfrm>
          <a:prstGeom prst="rect">
            <a:avLst/>
          </a:prstGeom>
          <a:noFill/>
        </p:spPr>
        <p:txBody>
          <a:bodyPr wrap="square" rtlCol="0">
            <a:spAutoFit/>
          </a:bodyPr>
          <a:lstStyle/>
          <a:p>
            <a:r>
              <a:rPr lang="en-US" sz="1400" dirty="0">
                <a:latin typeface="+mj-lt"/>
              </a:rPr>
              <a:t>Local government, public and private agencies, housing authority, etc.</a:t>
            </a:r>
          </a:p>
        </p:txBody>
      </p:sp>
      <p:sp>
        <p:nvSpPr>
          <p:cNvPr id="23" name="TextBox 22">
            <a:extLst>
              <a:ext uri="{FF2B5EF4-FFF2-40B4-BE49-F238E27FC236}">
                <a16:creationId xmlns:a16="http://schemas.microsoft.com/office/drawing/2014/main" id="{514164D6-AC79-0143-A8EA-2B804B88622B}"/>
              </a:ext>
            </a:extLst>
          </p:cNvPr>
          <p:cNvSpPr txBox="1"/>
          <p:nvPr/>
        </p:nvSpPr>
        <p:spPr>
          <a:xfrm>
            <a:off x="2462651" y="3627137"/>
            <a:ext cx="3090805" cy="738664"/>
          </a:xfrm>
          <a:prstGeom prst="rect">
            <a:avLst/>
          </a:prstGeom>
          <a:noFill/>
        </p:spPr>
        <p:txBody>
          <a:bodyPr wrap="square" rtlCol="0">
            <a:spAutoFit/>
          </a:bodyPr>
          <a:lstStyle/>
          <a:p>
            <a:pPr marL="114300" lvl="1">
              <a:spcBef>
                <a:spcPts val="600"/>
              </a:spcBef>
              <a:spcAft>
                <a:spcPts val="600"/>
              </a:spcAft>
              <a:buClr>
                <a:schemeClr val="tx2"/>
              </a:buClr>
              <a:buSzPct val="80000"/>
            </a:pPr>
            <a:r>
              <a:rPr lang="en-US" sz="1400" dirty="0">
                <a:latin typeface="+mj-lt"/>
              </a:rPr>
              <a:t>Utilize quantifiable data, stakeholder input, and citizen participation to develop this section</a:t>
            </a:r>
          </a:p>
        </p:txBody>
      </p:sp>
      <p:sp>
        <p:nvSpPr>
          <p:cNvPr id="24" name="TextBox 23">
            <a:extLst>
              <a:ext uri="{FF2B5EF4-FFF2-40B4-BE49-F238E27FC236}">
                <a16:creationId xmlns:a16="http://schemas.microsoft.com/office/drawing/2014/main" id="{F43461A7-9B52-2F43-A3AC-08C673B01EA3}"/>
              </a:ext>
            </a:extLst>
          </p:cNvPr>
          <p:cNvSpPr txBox="1"/>
          <p:nvPr/>
        </p:nvSpPr>
        <p:spPr>
          <a:xfrm>
            <a:off x="7688254" y="2133239"/>
            <a:ext cx="3090805" cy="954107"/>
          </a:xfrm>
          <a:prstGeom prst="rect">
            <a:avLst/>
          </a:prstGeom>
          <a:noFill/>
        </p:spPr>
        <p:txBody>
          <a:bodyPr wrap="square" rtlCol="0">
            <a:spAutoFit/>
          </a:bodyPr>
          <a:lstStyle/>
          <a:p>
            <a:r>
              <a:rPr lang="en-US" sz="1400" dirty="0"/>
              <a:t>Utilize quantifiable data, stakeholder input, and citizen participation to develop this section</a:t>
            </a:r>
          </a:p>
          <a:p>
            <a:endParaRPr lang="en-US" sz="1400" dirty="0">
              <a:latin typeface="+mj-lt"/>
            </a:endParaRPr>
          </a:p>
        </p:txBody>
      </p:sp>
      <p:sp>
        <p:nvSpPr>
          <p:cNvPr id="25" name="TextBox 24">
            <a:extLst>
              <a:ext uri="{FF2B5EF4-FFF2-40B4-BE49-F238E27FC236}">
                <a16:creationId xmlns:a16="http://schemas.microsoft.com/office/drawing/2014/main" id="{15DAD38C-57FE-BD41-929A-867192357443}"/>
              </a:ext>
            </a:extLst>
          </p:cNvPr>
          <p:cNvSpPr txBox="1"/>
          <p:nvPr/>
        </p:nvSpPr>
        <p:spPr>
          <a:xfrm>
            <a:off x="7686922" y="3382809"/>
            <a:ext cx="3090805" cy="307777"/>
          </a:xfrm>
          <a:prstGeom prst="rect">
            <a:avLst/>
          </a:prstGeom>
          <a:noFill/>
        </p:spPr>
        <p:txBody>
          <a:bodyPr wrap="square" rtlCol="0">
            <a:spAutoFit/>
          </a:bodyPr>
          <a:lstStyle/>
          <a:p>
            <a:r>
              <a:rPr lang="en-US" sz="1400" dirty="0">
                <a:latin typeface="+mj-lt"/>
              </a:rPr>
              <a:t>Priorities for 2019 thru 2023</a:t>
            </a:r>
          </a:p>
        </p:txBody>
      </p:sp>
      <p:pic>
        <p:nvPicPr>
          <p:cNvPr id="26" name="Graphic 25" descr="Playbook">
            <a:extLst>
              <a:ext uri="{FF2B5EF4-FFF2-40B4-BE49-F238E27FC236}">
                <a16:creationId xmlns:a16="http://schemas.microsoft.com/office/drawing/2014/main" id="{2899AEA0-CC90-CE48-A05F-D8F48852EC6E}"/>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233416" y="5037176"/>
            <a:ext cx="640080" cy="640080"/>
          </a:xfrm>
          <a:prstGeom prst="rect">
            <a:avLst/>
          </a:prstGeom>
        </p:spPr>
      </p:pic>
      <p:sp>
        <p:nvSpPr>
          <p:cNvPr id="27" name="TextBox 26">
            <a:extLst>
              <a:ext uri="{FF2B5EF4-FFF2-40B4-BE49-F238E27FC236}">
                <a16:creationId xmlns:a16="http://schemas.microsoft.com/office/drawing/2014/main" id="{52EE6F17-09FC-8D49-A426-7697395C8C4A}"/>
              </a:ext>
            </a:extLst>
          </p:cNvPr>
          <p:cNvSpPr txBox="1"/>
          <p:nvPr/>
        </p:nvSpPr>
        <p:spPr>
          <a:xfrm>
            <a:off x="6096000" y="5034379"/>
            <a:ext cx="3352933" cy="369332"/>
          </a:xfrm>
          <a:prstGeom prst="rect">
            <a:avLst/>
          </a:prstGeom>
          <a:noFill/>
        </p:spPr>
        <p:txBody>
          <a:bodyPr wrap="square" rtlCol="0">
            <a:spAutoFit/>
          </a:bodyPr>
          <a:lstStyle/>
          <a:p>
            <a:r>
              <a:rPr lang="en-US" b="1" dirty="0">
                <a:latin typeface="Speak Pro" panose="020B0504020101020102" pitchFamily="34" charset="0"/>
              </a:rPr>
              <a:t>Annual Action Plan</a:t>
            </a:r>
          </a:p>
        </p:txBody>
      </p:sp>
      <p:sp>
        <p:nvSpPr>
          <p:cNvPr id="28" name="TextBox 27">
            <a:extLst>
              <a:ext uri="{FF2B5EF4-FFF2-40B4-BE49-F238E27FC236}">
                <a16:creationId xmlns:a16="http://schemas.microsoft.com/office/drawing/2014/main" id="{1179D726-7E2C-BB4B-A49C-3971DC2EB4AB}"/>
              </a:ext>
            </a:extLst>
          </p:cNvPr>
          <p:cNvSpPr txBox="1"/>
          <p:nvPr/>
        </p:nvSpPr>
        <p:spPr>
          <a:xfrm>
            <a:off x="5995349" y="5354932"/>
            <a:ext cx="3090805" cy="307777"/>
          </a:xfrm>
          <a:prstGeom prst="rect">
            <a:avLst/>
          </a:prstGeom>
          <a:noFill/>
        </p:spPr>
        <p:txBody>
          <a:bodyPr wrap="square" rtlCol="0">
            <a:spAutoFit/>
          </a:bodyPr>
          <a:lstStyle/>
          <a:p>
            <a:pPr marL="114300" lvl="1">
              <a:spcBef>
                <a:spcPts val="600"/>
              </a:spcBef>
              <a:spcAft>
                <a:spcPts val="600"/>
              </a:spcAft>
              <a:buClr>
                <a:schemeClr val="tx2"/>
              </a:buClr>
              <a:buSzPct val="80000"/>
            </a:pPr>
            <a:r>
              <a:rPr lang="en-US" sz="1400" dirty="0">
                <a:latin typeface="+mj-lt"/>
              </a:rPr>
              <a:t>Proposed activities for 2021</a:t>
            </a:r>
          </a:p>
        </p:txBody>
      </p:sp>
    </p:spTree>
    <p:extLst>
      <p:ext uri="{BB962C8B-B14F-4D97-AF65-F5344CB8AC3E}">
        <p14:creationId xmlns:p14="http://schemas.microsoft.com/office/powerpoint/2010/main" val="2135167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60388-54A5-4ACE-8BE2-F0482E2138A8}"/>
              </a:ext>
            </a:extLst>
          </p:cNvPr>
          <p:cNvSpPr>
            <a:spLocks noGrp="1"/>
          </p:cNvSpPr>
          <p:nvPr>
            <p:ph type="ctrTitle"/>
          </p:nvPr>
        </p:nvSpPr>
        <p:spPr/>
        <p:txBody>
          <a:bodyPr>
            <a:normAutofit/>
          </a:bodyPr>
          <a:lstStyle/>
          <a:p>
            <a:r>
              <a:rPr lang="en-US" altLang="en-US" dirty="0"/>
              <a:t>Basic CDBG eligible activities</a:t>
            </a:r>
            <a:endParaRPr lang="en-US" dirty="0"/>
          </a:p>
        </p:txBody>
      </p:sp>
      <p:graphicFrame>
        <p:nvGraphicFramePr>
          <p:cNvPr id="44" name="Content Placeholder 2">
            <a:extLst>
              <a:ext uri="{FF2B5EF4-FFF2-40B4-BE49-F238E27FC236}">
                <a16:creationId xmlns:a16="http://schemas.microsoft.com/office/drawing/2014/main" id="{DBE57A86-D3DC-B04D-8CA0-B3C067CAB82C}"/>
              </a:ext>
            </a:extLst>
          </p:cNvPr>
          <p:cNvGraphicFramePr>
            <a:graphicFrameLocks noGrp="1"/>
          </p:cNvGraphicFramePr>
          <p:nvPr>
            <p:ph idx="1"/>
            <p:extLst>
              <p:ext uri="{D42A27DB-BD31-4B8C-83A1-F6EECF244321}">
                <p14:modId xmlns:p14="http://schemas.microsoft.com/office/powerpoint/2010/main" val="3830261492"/>
              </p:ext>
            </p:extLst>
          </p:nvPr>
        </p:nvGraphicFramePr>
        <p:xfrm>
          <a:off x="319432" y="1908135"/>
          <a:ext cx="10261600" cy="4257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4611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3DC8-4988-47DD-BF83-D17858AA1EF9}"/>
              </a:ext>
            </a:extLst>
          </p:cNvPr>
          <p:cNvSpPr>
            <a:spLocks noGrp="1"/>
          </p:cNvSpPr>
          <p:nvPr>
            <p:ph type="ctrTitle"/>
          </p:nvPr>
        </p:nvSpPr>
        <p:spPr/>
        <p:txBody>
          <a:bodyPr>
            <a:normAutofit/>
          </a:bodyPr>
          <a:lstStyle/>
          <a:p>
            <a:r>
              <a:rPr lang="en-US" altLang="en-US" dirty="0"/>
              <a:t>Meeting National Objectives</a:t>
            </a:r>
            <a:endParaRPr lang="en-US" dirty="0"/>
          </a:p>
        </p:txBody>
      </p:sp>
      <p:graphicFrame>
        <p:nvGraphicFramePr>
          <p:cNvPr id="5" name="Content Placeholder 2">
            <a:extLst>
              <a:ext uri="{FF2B5EF4-FFF2-40B4-BE49-F238E27FC236}">
                <a16:creationId xmlns:a16="http://schemas.microsoft.com/office/drawing/2014/main" id="{A9951013-E72E-486B-AFCC-37F2D0172BE6}"/>
              </a:ext>
            </a:extLst>
          </p:cNvPr>
          <p:cNvGraphicFramePr>
            <a:graphicFrameLocks noGrp="1"/>
          </p:cNvGraphicFramePr>
          <p:nvPr>
            <p:ph idx="4294967295"/>
            <p:extLst>
              <p:ext uri="{D42A27DB-BD31-4B8C-83A1-F6EECF244321}">
                <p14:modId xmlns:p14="http://schemas.microsoft.com/office/powerpoint/2010/main" val="280416500"/>
              </p:ext>
            </p:extLst>
          </p:nvPr>
        </p:nvGraphicFramePr>
        <p:xfrm>
          <a:off x="909981" y="2622550"/>
          <a:ext cx="9080500" cy="311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3A20FC0-6245-440C-B9B4-3B42FE1E4E64}"/>
              </a:ext>
            </a:extLst>
          </p:cNvPr>
          <p:cNvSpPr txBox="1"/>
          <p:nvPr/>
        </p:nvSpPr>
        <p:spPr>
          <a:xfrm>
            <a:off x="2548006" y="1699220"/>
            <a:ext cx="5804451" cy="923330"/>
          </a:xfrm>
          <a:prstGeom prst="rect">
            <a:avLst/>
          </a:prstGeom>
          <a:noFill/>
        </p:spPr>
        <p:txBody>
          <a:bodyPr wrap="square" rtlCol="0">
            <a:spAutoFit/>
          </a:bodyPr>
          <a:lstStyle/>
          <a:p>
            <a:pPr algn="ctr"/>
            <a:r>
              <a:rPr lang="en-US" dirty="0">
                <a:latin typeface="Speak Pro" panose="020B0504020101020102" pitchFamily="34" charset="0"/>
              </a:rPr>
              <a:t>Each activity must meet one of the </a:t>
            </a:r>
          </a:p>
          <a:p>
            <a:pPr algn="ctr"/>
            <a:r>
              <a:rPr lang="en-US" dirty="0">
                <a:latin typeface="Speak Pro" panose="020B0504020101020102" pitchFamily="34" charset="0"/>
              </a:rPr>
              <a:t>THREE NATIONAL OBJECTIVES:</a:t>
            </a:r>
          </a:p>
          <a:p>
            <a:endParaRPr lang="en-US" dirty="0"/>
          </a:p>
        </p:txBody>
      </p:sp>
    </p:spTree>
    <p:extLst>
      <p:ext uri="{BB962C8B-B14F-4D97-AF65-F5344CB8AC3E}">
        <p14:creationId xmlns:p14="http://schemas.microsoft.com/office/powerpoint/2010/main" val="1906557941"/>
      </p:ext>
    </p:extLst>
  </p:cSld>
  <p:clrMapOvr>
    <a:masterClrMapping/>
  </p:clrMapOvr>
</p:sld>
</file>

<file path=ppt/theme/theme1.xml><?xml version="1.0" encoding="utf-8"?>
<a:theme xmlns:a="http://schemas.openxmlformats.org/drawingml/2006/main" name="Office Theme">
  <a:themeElements>
    <a:clrScheme name="Cool">
      <a:dk1>
        <a:srgbClr val="000000"/>
      </a:dk1>
      <a:lt1>
        <a:srgbClr val="FFFFFF"/>
      </a:lt1>
      <a:dk2>
        <a:srgbClr val="464646"/>
      </a:dk2>
      <a:lt2>
        <a:srgbClr val="FFFFFF"/>
      </a:lt2>
      <a:accent1>
        <a:srgbClr val="15D1BB"/>
      </a:accent1>
      <a:accent2>
        <a:srgbClr val="0FB4DB"/>
      </a:accent2>
      <a:accent3>
        <a:srgbClr val="0D81BB"/>
      </a:accent3>
      <a:accent4>
        <a:srgbClr val="045FC4"/>
      </a:accent4>
      <a:accent5>
        <a:srgbClr val="953FF3"/>
      </a:accent5>
      <a:accent6>
        <a:srgbClr val="C03EF4"/>
      </a:accent6>
      <a:hlink>
        <a:srgbClr val="8F8F8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 presention" id="{23101F74-4501-9747-91ED-F2FB7D280B8D}" vid="{2A9E002B-9241-B048-992E-E920705473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1375</Words>
  <Application>Microsoft Office PowerPoint</Application>
  <PresentationFormat>Widescreen</PresentationFormat>
  <Paragraphs>110</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Sagona ExtraLight</vt:lpstr>
      <vt:lpstr>Speak Pro</vt:lpstr>
      <vt:lpstr>Office Theme</vt:lpstr>
      <vt:lpstr>City of Staunton  2019/2020 substantial amendment 2021 annual action plan </vt:lpstr>
      <vt:lpstr>2019 &amp; 2020 Substantial Amendment</vt:lpstr>
      <vt:lpstr>Substantial amendment process</vt:lpstr>
      <vt:lpstr>Proposed projects Amendments</vt:lpstr>
      <vt:lpstr>Proposed projects Amendments</vt:lpstr>
      <vt:lpstr>2021 Annual Action Plan</vt:lpstr>
      <vt:lpstr>CP &amp; AAP Process</vt:lpstr>
      <vt:lpstr>Basic CDBG eligible activities</vt:lpstr>
      <vt:lpstr>Meeting National Objectives</vt:lpstr>
      <vt:lpstr>CONSOLIDATED PLAN GOALS</vt:lpstr>
      <vt:lpstr>Definition of low- and moderate income</vt:lpstr>
      <vt:lpstr>Available Funds for 2021</vt:lpstr>
      <vt:lpstr>Proposed projects 2021</vt:lpstr>
      <vt:lpstr>Proposed projects 2021</vt:lpstr>
      <vt:lpstr>Schedule for submission to Hud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2020-06-03T13:38:48Z</dcterms:created>
  <dcterms:modified xsi:type="dcterms:W3CDTF">2021-08-12T15:41:26Z</dcterms:modified>
</cp:coreProperties>
</file>